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8547100" cy="201041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99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3DDA1-B1C4-4720-9F8C-D0122C519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1241425"/>
            <a:ext cx="1425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0F7C4-9BB3-452B-A2B5-AD8B243A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0F7C4-9BB3-452B-A2B5-AD8B243A1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0F7C4-9BB3-452B-A2B5-AD8B243A12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1508" y="6232271"/>
            <a:ext cx="7270432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83017" y="11258296"/>
            <a:ext cx="598741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7672" y="4623943"/>
            <a:ext cx="37207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05026" y="4623943"/>
            <a:ext cx="37207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672" y="804164"/>
            <a:ext cx="769810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672" y="4623943"/>
            <a:ext cx="769810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8173" y="18696814"/>
            <a:ext cx="27371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7672" y="18696814"/>
            <a:ext cx="196729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58484" y="18696814"/>
            <a:ext cx="196729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jp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jpg"/><Relationship Id="rId17" Type="http://schemas.openxmlformats.org/officeDocument/2006/relationships/hyperlink" Target="mailto:sales@seintns.com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2517" y="15422151"/>
            <a:ext cx="2638665" cy="606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-17145">
              <a:lnSpc>
                <a:spcPct val="1469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Gases - Liquid </a:t>
            </a:r>
            <a:r>
              <a:rPr sz="1400" spc="-10" dirty="0">
                <a:solidFill>
                  <a:srgbClr val="231F20"/>
                </a:solidFill>
                <a:latin typeface="맑은 고딕"/>
                <a:cs typeface="맑은 고딕"/>
              </a:rPr>
              <a:t>Reaction </a:t>
            </a:r>
            <a:r>
              <a:rPr sz="1400" spc="-35" dirty="0">
                <a:solidFill>
                  <a:srgbClr val="231F20"/>
                </a:solidFill>
                <a:latin typeface="맑은 고딕"/>
                <a:cs typeface="맑은 고딕"/>
              </a:rPr>
              <a:t>Test  </a:t>
            </a: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Gases &amp; Liquid </a:t>
            </a:r>
            <a:r>
              <a:rPr sz="1400" spc="-5" dirty="0">
                <a:solidFill>
                  <a:srgbClr val="231F20"/>
                </a:solidFill>
                <a:latin typeface="맑은 고딕"/>
                <a:cs typeface="맑은 고딕"/>
              </a:rPr>
              <a:t>Adsorption</a:t>
            </a:r>
            <a:r>
              <a:rPr sz="1400" spc="-90" dirty="0">
                <a:solidFill>
                  <a:srgbClr val="231F20"/>
                </a:solidFill>
                <a:latin typeface="맑은 고딕"/>
                <a:cs typeface="맑은 고딕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맑은 고딕"/>
                <a:cs typeface="맑은 고딕"/>
              </a:rPr>
              <a:t>Test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1343" y="15417302"/>
            <a:ext cx="3846644" cy="890308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1400" spc="-5" dirty="0">
                <a:solidFill>
                  <a:srgbClr val="231F20"/>
                </a:solidFill>
                <a:latin typeface="맑은 고딕"/>
                <a:cs typeface="맑은 고딕"/>
              </a:rPr>
              <a:t>Process </a:t>
            </a: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&amp; </a:t>
            </a:r>
            <a:r>
              <a:rPr sz="1400" spc="-10" dirty="0">
                <a:solidFill>
                  <a:srgbClr val="231F20"/>
                </a:solidFill>
                <a:latin typeface="맑은 고딕"/>
                <a:cs typeface="맑은 고딕"/>
              </a:rPr>
              <a:t>Enviromental </a:t>
            </a: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Catalyst </a:t>
            </a:r>
            <a:r>
              <a:rPr sz="1400" spc="-35" dirty="0">
                <a:solidFill>
                  <a:srgbClr val="231F20"/>
                </a:solidFill>
                <a:latin typeface="맑은 고딕"/>
                <a:cs typeface="맑은 고딕"/>
              </a:rPr>
              <a:t>Test</a:t>
            </a:r>
            <a:endParaRPr sz="1400" dirty="0">
              <a:latin typeface="맑은 고딕"/>
              <a:cs typeface="맑은 고딕"/>
            </a:endParaRPr>
          </a:p>
          <a:p>
            <a:pPr marR="5080">
              <a:lnSpc>
                <a:spcPct val="146900"/>
              </a:lnSpc>
            </a:pP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High </a:t>
            </a:r>
            <a:r>
              <a:rPr sz="1400" spc="-10" dirty="0">
                <a:solidFill>
                  <a:srgbClr val="231F20"/>
                </a:solidFill>
                <a:latin typeface="맑은 고딕"/>
                <a:cs typeface="맑은 고딕"/>
              </a:rPr>
              <a:t>Pressure </a:t>
            </a: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&amp; High </a:t>
            </a:r>
            <a:r>
              <a:rPr sz="1400" spc="-20" dirty="0">
                <a:solidFill>
                  <a:srgbClr val="231F20"/>
                </a:solidFill>
                <a:latin typeface="맑은 고딕"/>
                <a:cs typeface="맑은 고딕"/>
              </a:rPr>
              <a:t>Temperature </a:t>
            </a:r>
            <a:r>
              <a:rPr sz="1400" dirty="0">
                <a:solidFill>
                  <a:srgbClr val="231F20"/>
                </a:solidFill>
                <a:latin typeface="맑은 고딕"/>
                <a:cs typeface="맑은 고딕"/>
              </a:rPr>
              <a:t>Continuous </a:t>
            </a:r>
            <a:r>
              <a:rPr sz="1400" spc="-10" dirty="0">
                <a:solidFill>
                  <a:srgbClr val="231F20"/>
                </a:solidFill>
                <a:latin typeface="맑은 고딕"/>
                <a:cs typeface="맑은 고딕"/>
              </a:rPr>
              <a:t>Reaction  </a:t>
            </a:r>
            <a:r>
              <a:rPr sz="1400" spc="-5" dirty="0">
                <a:solidFill>
                  <a:srgbClr val="231F20"/>
                </a:solidFill>
                <a:latin typeface="맑은 고딕"/>
                <a:cs typeface="맑은 고딕"/>
              </a:rPr>
              <a:t>Process Design </a:t>
            </a:r>
            <a:r>
              <a:rPr sz="1400" spc="-10" dirty="0">
                <a:solidFill>
                  <a:srgbClr val="231F20"/>
                </a:solidFill>
                <a:latin typeface="맑은 고딕"/>
                <a:cs typeface="맑은 고딕"/>
              </a:rPr>
              <a:t>of</a:t>
            </a:r>
            <a:r>
              <a:rPr sz="1400" spc="-15" dirty="0">
                <a:solidFill>
                  <a:srgbClr val="231F20"/>
                </a:solidFill>
                <a:latin typeface="맑은 고딕"/>
                <a:cs typeface="맑은 고딕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맑은 고딕"/>
                <a:cs typeface="맑은 고딕"/>
              </a:rPr>
              <a:t>Petrochemical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894" y="429697"/>
            <a:ext cx="412115" cy="522605"/>
          </a:xfrm>
          <a:custGeom>
            <a:avLst/>
            <a:gdLst/>
            <a:ahLst/>
            <a:cxnLst/>
            <a:rect l="l" t="t" r="r" b="b"/>
            <a:pathLst>
              <a:path w="412115" h="522605">
                <a:moveTo>
                  <a:pt x="412017" y="522224"/>
                </a:moveTo>
                <a:lnTo>
                  <a:pt x="193189" y="522224"/>
                </a:lnTo>
                <a:lnTo>
                  <a:pt x="163003" y="518890"/>
                </a:lnTo>
                <a:lnTo>
                  <a:pt x="96594" y="499903"/>
                </a:lnTo>
                <a:lnTo>
                  <a:pt x="30185" y="451792"/>
                </a:lnTo>
                <a:lnTo>
                  <a:pt x="0" y="361084"/>
                </a:lnTo>
                <a:lnTo>
                  <a:pt x="0" y="161137"/>
                </a:lnTo>
                <a:lnTo>
                  <a:pt x="30185" y="70437"/>
                </a:lnTo>
                <a:lnTo>
                  <a:pt x="96594" y="22326"/>
                </a:lnTo>
                <a:lnTo>
                  <a:pt x="163003" y="3336"/>
                </a:lnTo>
                <a:lnTo>
                  <a:pt x="193189" y="0"/>
                </a:lnTo>
                <a:lnTo>
                  <a:pt x="412017" y="0"/>
                </a:lnTo>
                <a:lnTo>
                  <a:pt x="412017" y="107756"/>
                </a:lnTo>
                <a:lnTo>
                  <a:pt x="204830" y="107756"/>
                </a:lnTo>
                <a:lnTo>
                  <a:pt x="192313" y="109281"/>
                </a:lnTo>
                <a:lnTo>
                  <a:pt x="164776" y="118495"/>
                </a:lnTo>
                <a:lnTo>
                  <a:pt x="137239" y="142359"/>
                </a:lnTo>
                <a:lnTo>
                  <a:pt x="124722" y="187833"/>
                </a:lnTo>
                <a:lnTo>
                  <a:pt x="124722" y="327110"/>
                </a:lnTo>
                <a:lnTo>
                  <a:pt x="137239" y="372589"/>
                </a:lnTo>
                <a:lnTo>
                  <a:pt x="164776" y="396455"/>
                </a:lnTo>
                <a:lnTo>
                  <a:pt x="192313" y="405670"/>
                </a:lnTo>
                <a:lnTo>
                  <a:pt x="204830" y="407194"/>
                </a:lnTo>
                <a:lnTo>
                  <a:pt x="412017" y="407194"/>
                </a:lnTo>
                <a:lnTo>
                  <a:pt x="412017" y="522224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463" y="429697"/>
            <a:ext cx="412115" cy="522605"/>
          </a:xfrm>
          <a:custGeom>
            <a:avLst/>
            <a:gdLst/>
            <a:ahLst/>
            <a:cxnLst/>
            <a:rect l="l" t="t" r="r" b="b"/>
            <a:pathLst>
              <a:path w="412114" h="522605">
                <a:moveTo>
                  <a:pt x="412036" y="522245"/>
                </a:moveTo>
                <a:lnTo>
                  <a:pt x="193154" y="522245"/>
                </a:lnTo>
                <a:lnTo>
                  <a:pt x="162974" y="518907"/>
                </a:lnTo>
                <a:lnTo>
                  <a:pt x="96577" y="499914"/>
                </a:lnTo>
                <a:lnTo>
                  <a:pt x="30180" y="451796"/>
                </a:lnTo>
                <a:lnTo>
                  <a:pt x="0" y="361084"/>
                </a:lnTo>
                <a:lnTo>
                  <a:pt x="0" y="161137"/>
                </a:lnTo>
                <a:lnTo>
                  <a:pt x="30180" y="70437"/>
                </a:lnTo>
                <a:lnTo>
                  <a:pt x="96577" y="22326"/>
                </a:lnTo>
                <a:lnTo>
                  <a:pt x="162974" y="3336"/>
                </a:lnTo>
                <a:lnTo>
                  <a:pt x="193154" y="0"/>
                </a:lnTo>
                <a:lnTo>
                  <a:pt x="412036" y="0"/>
                </a:lnTo>
                <a:lnTo>
                  <a:pt x="412036" y="107756"/>
                </a:lnTo>
                <a:lnTo>
                  <a:pt x="204815" y="107756"/>
                </a:lnTo>
                <a:lnTo>
                  <a:pt x="192301" y="109281"/>
                </a:lnTo>
                <a:lnTo>
                  <a:pt x="164770" y="118495"/>
                </a:lnTo>
                <a:lnTo>
                  <a:pt x="137239" y="142359"/>
                </a:lnTo>
                <a:lnTo>
                  <a:pt x="124726" y="187833"/>
                </a:lnTo>
                <a:lnTo>
                  <a:pt x="124726" y="327110"/>
                </a:lnTo>
                <a:lnTo>
                  <a:pt x="137239" y="372598"/>
                </a:lnTo>
                <a:lnTo>
                  <a:pt x="164770" y="396463"/>
                </a:lnTo>
                <a:lnTo>
                  <a:pt x="192301" y="405672"/>
                </a:lnTo>
                <a:lnTo>
                  <a:pt x="204815" y="407194"/>
                </a:lnTo>
                <a:lnTo>
                  <a:pt x="412036" y="407194"/>
                </a:lnTo>
                <a:lnTo>
                  <a:pt x="412036" y="522245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7770" y="426445"/>
            <a:ext cx="454659" cy="525780"/>
          </a:xfrm>
          <a:custGeom>
            <a:avLst/>
            <a:gdLst/>
            <a:ahLst/>
            <a:cxnLst/>
            <a:rect l="l" t="t" r="r" b="b"/>
            <a:pathLst>
              <a:path w="454660" h="525780">
                <a:moveTo>
                  <a:pt x="292988" y="525498"/>
                </a:moveTo>
                <a:lnTo>
                  <a:pt x="161093" y="525498"/>
                </a:lnTo>
                <a:lnTo>
                  <a:pt x="70413" y="495312"/>
                </a:lnTo>
                <a:lnTo>
                  <a:pt x="22315" y="428903"/>
                </a:lnTo>
                <a:lnTo>
                  <a:pt x="3334" y="362494"/>
                </a:lnTo>
                <a:lnTo>
                  <a:pt x="96" y="333185"/>
                </a:lnTo>
                <a:lnTo>
                  <a:pt x="0" y="0"/>
                </a:lnTo>
                <a:lnTo>
                  <a:pt x="107718" y="0"/>
                </a:lnTo>
                <a:lnTo>
                  <a:pt x="107718" y="320672"/>
                </a:lnTo>
                <a:lnTo>
                  <a:pt x="109245" y="333185"/>
                </a:lnTo>
                <a:lnTo>
                  <a:pt x="118466" y="360712"/>
                </a:lnTo>
                <a:lnTo>
                  <a:pt x="142337" y="388239"/>
                </a:lnTo>
                <a:lnTo>
                  <a:pt x="187817" y="400751"/>
                </a:lnTo>
                <a:lnTo>
                  <a:pt x="439838" y="400751"/>
                </a:lnTo>
                <a:lnTo>
                  <a:pt x="431786" y="428903"/>
                </a:lnTo>
                <a:lnTo>
                  <a:pt x="383676" y="495312"/>
                </a:lnTo>
                <a:lnTo>
                  <a:pt x="292988" y="525498"/>
                </a:lnTo>
                <a:close/>
              </a:path>
              <a:path w="454660" h="525780">
                <a:moveTo>
                  <a:pt x="439838" y="400751"/>
                </a:moveTo>
                <a:lnTo>
                  <a:pt x="259005" y="400751"/>
                </a:lnTo>
                <a:lnTo>
                  <a:pt x="304489" y="388239"/>
                </a:lnTo>
                <a:lnTo>
                  <a:pt x="328362" y="360712"/>
                </a:lnTo>
                <a:lnTo>
                  <a:pt x="337584" y="333185"/>
                </a:lnTo>
                <a:lnTo>
                  <a:pt x="339112" y="320672"/>
                </a:lnTo>
                <a:lnTo>
                  <a:pt x="339112" y="0"/>
                </a:lnTo>
                <a:lnTo>
                  <a:pt x="454119" y="0"/>
                </a:lnTo>
                <a:lnTo>
                  <a:pt x="454022" y="333185"/>
                </a:lnTo>
                <a:lnTo>
                  <a:pt x="450780" y="362494"/>
                </a:lnTo>
                <a:lnTo>
                  <a:pt x="439838" y="4007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0458" y="428063"/>
            <a:ext cx="428625" cy="524510"/>
          </a:xfrm>
          <a:custGeom>
            <a:avLst/>
            <a:gdLst/>
            <a:ahLst/>
            <a:cxnLst/>
            <a:rect l="l" t="t" r="r" b="b"/>
            <a:pathLst>
              <a:path w="428625" h="524510">
                <a:moveTo>
                  <a:pt x="256378" y="107141"/>
                </a:moveTo>
                <a:lnTo>
                  <a:pt x="0" y="107141"/>
                </a:lnTo>
                <a:lnTo>
                  <a:pt x="0" y="0"/>
                </a:lnTo>
                <a:lnTo>
                  <a:pt x="266154" y="0"/>
                </a:lnTo>
                <a:lnTo>
                  <a:pt x="291539" y="2806"/>
                </a:lnTo>
                <a:lnTo>
                  <a:pt x="347386" y="18777"/>
                </a:lnTo>
                <a:lnTo>
                  <a:pt x="403233" y="59237"/>
                </a:lnTo>
                <a:lnTo>
                  <a:pt x="419131" y="107005"/>
                </a:lnTo>
                <a:lnTo>
                  <a:pt x="266606" y="107005"/>
                </a:lnTo>
                <a:lnTo>
                  <a:pt x="256378" y="107141"/>
                </a:lnTo>
                <a:close/>
              </a:path>
              <a:path w="428625" h="524510">
                <a:moveTo>
                  <a:pt x="266154" y="524064"/>
                </a:moveTo>
                <a:lnTo>
                  <a:pt x="0" y="524064"/>
                </a:lnTo>
                <a:lnTo>
                  <a:pt x="0" y="414826"/>
                </a:lnTo>
                <a:lnTo>
                  <a:pt x="256378" y="414826"/>
                </a:lnTo>
                <a:lnTo>
                  <a:pt x="266887" y="414429"/>
                </a:lnTo>
                <a:lnTo>
                  <a:pt x="290008" y="409888"/>
                </a:lnTo>
                <a:lnTo>
                  <a:pt x="313128" y="396177"/>
                </a:lnTo>
                <a:lnTo>
                  <a:pt x="323638" y="368269"/>
                </a:lnTo>
                <a:lnTo>
                  <a:pt x="314656" y="339502"/>
                </a:lnTo>
                <a:lnTo>
                  <a:pt x="294896" y="324295"/>
                </a:lnTo>
                <a:lnTo>
                  <a:pt x="275136" y="318334"/>
                </a:lnTo>
                <a:lnTo>
                  <a:pt x="266154" y="317305"/>
                </a:lnTo>
                <a:lnTo>
                  <a:pt x="0" y="317305"/>
                </a:lnTo>
                <a:lnTo>
                  <a:pt x="0" y="206729"/>
                </a:lnTo>
                <a:lnTo>
                  <a:pt x="266154" y="206729"/>
                </a:lnTo>
                <a:lnTo>
                  <a:pt x="275136" y="205858"/>
                </a:lnTo>
                <a:lnTo>
                  <a:pt x="294896" y="200115"/>
                </a:lnTo>
                <a:lnTo>
                  <a:pt x="314656" y="184806"/>
                </a:lnTo>
                <a:lnTo>
                  <a:pt x="323638" y="155237"/>
                </a:lnTo>
                <a:lnTo>
                  <a:pt x="312285" y="124769"/>
                </a:lnTo>
                <a:lnTo>
                  <a:pt x="289258" y="110787"/>
                </a:lnTo>
                <a:lnTo>
                  <a:pt x="266606" y="107005"/>
                </a:lnTo>
                <a:lnTo>
                  <a:pt x="419131" y="107005"/>
                </a:lnTo>
                <a:lnTo>
                  <a:pt x="428618" y="135510"/>
                </a:lnTo>
                <a:lnTo>
                  <a:pt x="428618" y="181752"/>
                </a:lnTo>
                <a:lnTo>
                  <a:pt x="424238" y="206374"/>
                </a:lnTo>
                <a:lnTo>
                  <a:pt x="413321" y="227803"/>
                </a:lnTo>
                <a:lnTo>
                  <a:pt x="399197" y="246273"/>
                </a:lnTo>
                <a:lnTo>
                  <a:pt x="385199" y="262019"/>
                </a:lnTo>
                <a:lnTo>
                  <a:pt x="399197" y="277766"/>
                </a:lnTo>
                <a:lnTo>
                  <a:pt x="413321" y="296233"/>
                </a:lnTo>
                <a:lnTo>
                  <a:pt x="424238" y="317657"/>
                </a:lnTo>
                <a:lnTo>
                  <a:pt x="428618" y="342272"/>
                </a:lnTo>
                <a:lnTo>
                  <a:pt x="428618" y="388525"/>
                </a:lnTo>
                <a:lnTo>
                  <a:pt x="403233" y="464807"/>
                </a:lnTo>
                <a:lnTo>
                  <a:pt x="347386" y="505276"/>
                </a:lnTo>
                <a:lnTo>
                  <a:pt x="291539" y="521254"/>
                </a:lnTo>
                <a:lnTo>
                  <a:pt x="266154" y="524064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3640" y="428063"/>
            <a:ext cx="430530" cy="524510"/>
          </a:xfrm>
          <a:custGeom>
            <a:avLst/>
            <a:gdLst/>
            <a:ahLst/>
            <a:cxnLst/>
            <a:rect l="l" t="t" r="r" b="b"/>
            <a:pathLst>
              <a:path w="430529" h="524510">
                <a:moveTo>
                  <a:pt x="430286" y="524064"/>
                </a:moveTo>
                <a:lnTo>
                  <a:pt x="162464" y="524064"/>
                </a:lnTo>
                <a:lnTo>
                  <a:pt x="137079" y="521254"/>
                </a:lnTo>
                <a:lnTo>
                  <a:pt x="81232" y="505276"/>
                </a:lnTo>
                <a:lnTo>
                  <a:pt x="25385" y="464807"/>
                </a:lnTo>
                <a:lnTo>
                  <a:pt x="0" y="388525"/>
                </a:lnTo>
                <a:lnTo>
                  <a:pt x="0" y="342272"/>
                </a:lnTo>
                <a:lnTo>
                  <a:pt x="4385" y="317657"/>
                </a:lnTo>
                <a:lnTo>
                  <a:pt x="15316" y="296233"/>
                </a:lnTo>
                <a:lnTo>
                  <a:pt x="29453" y="277766"/>
                </a:lnTo>
                <a:lnTo>
                  <a:pt x="43456" y="262019"/>
                </a:lnTo>
                <a:lnTo>
                  <a:pt x="29453" y="246273"/>
                </a:lnTo>
                <a:lnTo>
                  <a:pt x="15316" y="227803"/>
                </a:lnTo>
                <a:lnTo>
                  <a:pt x="4385" y="206374"/>
                </a:lnTo>
                <a:lnTo>
                  <a:pt x="0" y="181752"/>
                </a:lnTo>
                <a:lnTo>
                  <a:pt x="0" y="135510"/>
                </a:lnTo>
                <a:lnTo>
                  <a:pt x="25385" y="59237"/>
                </a:lnTo>
                <a:lnTo>
                  <a:pt x="81232" y="18777"/>
                </a:lnTo>
                <a:lnTo>
                  <a:pt x="137079" y="2806"/>
                </a:lnTo>
                <a:lnTo>
                  <a:pt x="162464" y="0"/>
                </a:lnTo>
                <a:lnTo>
                  <a:pt x="430286" y="0"/>
                </a:lnTo>
                <a:lnTo>
                  <a:pt x="430286" y="107005"/>
                </a:lnTo>
                <a:lnTo>
                  <a:pt x="162047" y="107005"/>
                </a:lnTo>
                <a:lnTo>
                  <a:pt x="139394" y="110787"/>
                </a:lnTo>
                <a:lnTo>
                  <a:pt x="116368" y="124769"/>
                </a:lnTo>
                <a:lnTo>
                  <a:pt x="105017" y="155237"/>
                </a:lnTo>
                <a:lnTo>
                  <a:pt x="113994" y="184806"/>
                </a:lnTo>
                <a:lnTo>
                  <a:pt x="133741" y="200115"/>
                </a:lnTo>
                <a:lnTo>
                  <a:pt x="153488" y="205858"/>
                </a:lnTo>
                <a:lnTo>
                  <a:pt x="162464" y="206729"/>
                </a:lnTo>
                <a:lnTo>
                  <a:pt x="430286" y="206729"/>
                </a:lnTo>
                <a:lnTo>
                  <a:pt x="430286" y="317305"/>
                </a:lnTo>
                <a:lnTo>
                  <a:pt x="162464" y="317305"/>
                </a:lnTo>
                <a:lnTo>
                  <a:pt x="153488" y="318334"/>
                </a:lnTo>
                <a:lnTo>
                  <a:pt x="133741" y="324295"/>
                </a:lnTo>
                <a:lnTo>
                  <a:pt x="113994" y="339502"/>
                </a:lnTo>
                <a:lnTo>
                  <a:pt x="105017" y="368269"/>
                </a:lnTo>
                <a:lnTo>
                  <a:pt x="115527" y="396177"/>
                </a:lnTo>
                <a:lnTo>
                  <a:pt x="138647" y="409888"/>
                </a:lnTo>
                <a:lnTo>
                  <a:pt x="161767" y="414429"/>
                </a:lnTo>
                <a:lnTo>
                  <a:pt x="172276" y="414826"/>
                </a:lnTo>
                <a:lnTo>
                  <a:pt x="430286" y="414826"/>
                </a:lnTo>
                <a:lnTo>
                  <a:pt x="430286" y="524064"/>
                </a:lnTo>
                <a:close/>
              </a:path>
              <a:path w="430529" h="524510">
                <a:moveTo>
                  <a:pt x="430286" y="107141"/>
                </a:moveTo>
                <a:lnTo>
                  <a:pt x="172276" y="107141"/>
                </a:lnTo>
                <a:lnTo>
                  <a:pt x="162047" y="107005"/>
                </a:lnTo>
                <a:lnTo>
                  <a:pt x="430286" y="107005"/>
                </a:lnTo>
                <a:lnTo>
                  <a:pt x="430286" y="10714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053" y="431669"/>
            <a:ext cx="539750" cy="520700"/>
          </a:xfrm>
          <a:custGeom>
            <a:avLst/>
            <a:gdLst/>
            <a:ahLst/>
            <a:cxnLst/>
            <a:rect l="l" t="t" r="r" b="b"/>
            <a:pathLst>
              <a:path w="539750" h="520700">
                <a:moveTo>
                  <a:pt x="129093" y="520220"/>
                </a:moveTo>
                <a:lnTo>
                  <a:pt x="0" y="520220"/>
                </a:lnTo>
                <a:lnTo>
                  <a:pt x="156264" y="49438"/>
                </a:lnTo>
                <a:lnTo>
                  <a:pt x="160024" y="41714"/>
                </a:lnTo>
                <a:lnTo>
                  <a:pt x="171066" y="24719"/>
                </a:lnTo>
                <a:lnTo>
                  <a:pt x="189027" y="7724"/>
                </a:lnTo>
                <a:lnTo>
                  <a:pt x="213546" y="0"/>
                </a:lnTo>
                <a:lnTo>
                  <a:pt x="326132" y="0"/>
                </a:lnTo>
                <a:lnTo>
                  <a:pt x="368602" y="24719"/>
                </a:lnTo>
                <a:lnTo>
                  <a:pt x="402773" y="107789"/>
                </a:lnTo>
                <a:lnTo>
                  <a:pt x="260132" y="107789"/>
                </a:lnTo>
                <a:lnTo>
                  <a:pt x="129093" y="520220"/>
                </a:lnTo>
                <a:close/>
              </a:path>
              <a:path w="539750" h="520700">
                <a:moveTo>
                  <a:pt x="539705" y="520220"/>
                </a:moveTo>
                <a:lnTo>
                  <a:pt x="416415" y="520220"/>
                </a:lnTo>
                <a:lnTo>
                  <a:pt x="285376" y="107789"/>
                </a:lnTo>
                <a:lnTo>
                  <a:pt x="402773" y="107789"/>
                </a:lnTo>
                <a:lnTo>
                  <a:pt x="539705" y="52022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648" y="431669"/>
            <a:ext cx="539750" cy="520700"/>
          </a:xfrm>
          <a:custGeom>
            <a:avLst/>
            <a:gdLst/>
            <a:ahLst/>
            <a:cxnLst/>
            <a:rect l="l" t="t" r="r" b="b"/>
            <a:pathLst>
              <a:path w="539750" h="520700">
                <a:moveTo>
                  <a:pt x="129135" y="520239"/>
                </a:moveTo>
                <a:lnTo>
                  <a:pt x="0" y="520220"/>
                </a:lnTo>
                <a:lnTo>
                  <a:pt x="156305" y="49438"/>
                </a:lnTo>
                <a:lnTo>
                  <a:pt x="189062" y="7724"/>
                </a:lnTo>
                <a:lnTo>
                  <a:pt x="213572" y="0"/>
                </a:lnTo>
                <a:lnTo>
                  <a:pt x="326174" y="0"/>
                </a:lnTo>
                <a:lnTo>
                  <a:pt x="368636" y="24719"/>
                </a:lnTo>
                <a:lnTo>
                  <a:pt x="402812" y="107789"/>
                </a:lnTo>
                <a:lnTo>
                  <a:pt x="260155" y="107789"/>
                </a:lnTo>
                <a:lnTo>
                  <a:pt x="129135" y="520239"/>
                </a:lnTo>
                <a:close/>
              </a:path>
              <a:path w="539750" h="520700">
                <a:moveTo>
                  <a:pt x="539741" y="520239"/>
                </a:moveTo>
                <a:lnTo>
                  <a:pt x="416460" y="520239"/>
                </a:lnTo>
                <a:lnTo>
                  <a:pt x="285385" y="107789"/>
                </a:lnTo>
                <a:lnTo>
                  <a:pt x="402812" y="107789"/>
                </a:lnTo>
                <a:lnTo>
                  <a:pt x="539741" y="520239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1928" y="431643"/>
            <a:ext cx="410845" cy="105410"/>
          </a:xfrm>
          <a:custGeom>
            <a:avLst/>
            <a:gdLst/>
            <a:ahLst/>
            <a:cxnLst/>
            <a:rect l="l" t="t" r="r" b="b"/>
            <a:pathLst>
              <a:path w="410844" h="105409">
                <a:moveTo>
                  <a:pt x="410346" y="104850"/>
                </a:moveTo>
                <a:lnTo>
                  <a:pt x="0" y="104850"/>
                </a:lnTo>
                <a:lnTo>
                  <a:pt x="0" y="0"/>
                </a:lnTo>
                <a:lnTo>
                  <a:pt x="410346" y="0"/>
                </a:lnTo>
                <a:lnTo>
                  <a:pt x="410346" y="10485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8605" y="536493"/>
            <a:ext cx="113664" cy="415925"/>
          </a:xfrm>
          <a:custGeom>
            <a:avLst/>
            <a:gdLst/>
            <a:ahLst/>
            <a:cxnLst/>
            <a:rect l="l" t="t" r="r" b="b"/>
            <a:pathLst>
              <a:path w="113664" h="415925">
                <a:moveTo>
                  <a:pt x="113586" y="415429"/>
                </a:moveTo>
                <a:lnTo>
                  <a:pt x="0" y="415429"/>
                </a:lnTo>
                <a:lnTo>
                  <a:pt x="0" y="0"/>
                </a:lnTo>
                <a:lnTo>
                  <a:pt x="113586" y="0"/>
                </a:lnTo>
                <a:lnTo>
                  <a:pt x="113586" y="415429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6013" y="434975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989" y="0"/>
                </a:lnTo>
              </a:path>
            </a:pathLst>
          </a:custGeom>
          <a:ln w="1905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8999" y="444500"/>
            <a:ext cx="54610" cy="1270"/>
          </a:xfrm>
          <a:custGeom>
            <a:avLst/>
            <a:gdLst/>
            <a:ahLst/>
            <a:cxnLst/>
            <a:rect l="l" t="t" r="r" b="b"/>
            <a:pathLst>
              <a:path w="54610" h="1270">
                <a:moveTo>
                  <a:pt x="0" y="0"/>
                </a:moveTo>
                <a:lnTo>
                  <a:pt x="54002" y="0"/>
                </a:lnTo>
                <a:lnTo>
                  <a:pt x="54002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9565" y="44576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21286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8324" y="425333"/>
            <a:ext cx="102533" cy="107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088" y="1098605"/>
            <a:ext cx="154879" cy="141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190" y="1098605"/>
            <a:ext cx="193675" cy="142240"/>
          </a:xfrm>
          <a:custGeom>
            <a:avLst/>
            <a:gdLst/>
            <a:ahLst/>
            <a:cxnLst/>
            <a:rect l="l" t="t" r="r" b="b"/>
            <a:pathLst>
              <a:path w="193675" h="142240">
                <a:moveTo>
                  <a:pt x="32848" y="141884"/>
                </a:moveTo>
                <a:lnTo>
                  <a:pt x="0" y="141884"/>
                </a:lnTo>
                <a:lnTo>
                  <a:pt x="80206" y="0"/>
                </a:lnTo>
                <a:lnTo>
                  <a:pt x="111990" y="0"/>
                </a:lnTo>
                <a:lnTo>
                  <a:pt x="127773" y="27541"/>
                </a:lnTo>
                <a:lnTo>
                  <a:pt x="94962" y="27541"/>
                </a:lnTo>
                <a:lnTo>
                  <a:pt x="63444" y="85283"/>
                </a:lnTo>
                <a:lnTo>
                  <a:pt x="160864" y="85283"/>
                </a:lnTo>
                <a:lnTo>
                  <a:pt x="175523" y="110863"/>
                </a:lnTo>
                <a:lnTo>
                  <a:pt x="49361" y="110863"/>
                </a:lnTo>
                <a:lnTo>
                  <a:pt x="32848" y="141884"/>
                </a:lnTo>
                <a:close/>
              </a:path>
              <a:path w="193675" h="142240">
                <a:moveTo>
                  <a:pt x="160864" y="85283"/>
                </a:moveTo>
                <a:lnTo>
                  <a:pt x="125543" y="85283"/>
                </a:lnTo>
                <a:lnTo>
                  <a:pt x="94962" y="27541"/>
                </a:lnTo>
                <a:lnTo>
                  <a:pt x="127773" y="27541"/>
                </a:lnTo>
                <a:lnTo>
                  <a:pt x="160864" y="85283"/>
                </a:lnTo>
                <a:close/>
              </a:path>
              <a:path w="193675" h="142240">
                <a:moveTo>
                  <a:pt x="193300" y="141884"/>
                </a:moveTo>
                <a:lnTo>
                  <a:pt x="156265" y="141884"/>
                </a:lnTo>
                <a:lnTo>
                  <a:pt x="139218" y="110863"/>
                </a:lnTo>
                <a:lnTo>
                  <a:pt x="175523" y="110863"/>
                </a:lnTo>
                <a:lnTo>
                  <a:pt x="193300" y="141884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343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302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2828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62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9434" y="1098605"/>
            <a:ext cx="193675" cy="142240"/>
          </a:xfrm>
          <a:custGeom>
            <a:avLst/>
            <a:gdLst/>
            <a:ahLst/>
            <a:cxnLst/>
            <a:rect l="l" t="t" r="r" b="b"/>
            <a:pathLst>
              <a:path w="193675" h="142240">
                <a:moveTo>
                  <a:pt x="32843" y="141884"/>
                </a:moveTo>
                <a:lnTo>
                  <a:pt x="0" y="141884"/>
                </a:lnTo>
                <a:lnTo>
                  <a:pt x="80204" y="0"/>
                </a:lnTo>
                <a:lnTo>
                  <a:pt x="112004" y="0"/>
                </a:lnTo>
                <a:lnTo>
                  <a:pt x="127783" y="27541"/>
                </a:lnTo>
                <a:lnTo>
                  <a:pt x="94967" y="27541"/>
                </a:lnTo>
                <a:lnTo>
                  <a:pt x="63439" y="85283"/>
                </a:lnTo>
                <a:lnTo>
                  <a:pt x="160864" y="85283"/>
                </a:lnTo>
                <a:lnTo>
                  <a:pt x="175519" y="110863"/>
                </a:lnTo>
                <a:lnTo>
                  <a:pt x="49364" y="110863"/>
                </a:lnTo>
                <a:lnTo>
                  <a:pt x="32843" y="141884"/>
                </a:lnTo>
                <a:close/>
              </a:path>
              <a:path w="193675" h="142240">
                <a:moveTo>
                  <a:pt x="160864" y="85283"/>
                </a:moveTo>
                <a:lnTo>
                  <a:pt x="125562" y="85283"/>
                </a:lnTo>
                <a:lnTo>
                  <a:pt x="94967" y="27541"/>
                </a:lnTo>
                <a:lnTo>
                  <a:pt x="127783" y="27541"/>
                </a:lnTo>
                <a:lnTo>
                  <a:pt x="160864" y="85283"/>
                </a:lnTo>
                <a:close/>
              </a:path>
              <a:path w="193675" h="142240">
                <a:moveTo>
                  <a:pt x="193291" y="141884"/>
                </a:moveTo>
                <a:lnTo>
                  <a:pt x="156260" y="141884"/>
                </a:lnTo>
                <a:lnTo>
                  <a:pt x="139230" y="110863"/>
                </a:lnTo>
                <a:lnTo>
                  <a:pt x="175519" y="110863"/>
                </a:lnTo>
                <a:lnTo>
                  <a:pt x="193291" y="141884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8297" y="1098550"/>
            <a:ext cx="298558" cy="142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0559" y="1098605"/>
            <a:ext cx="158431" cy="141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15362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97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6870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45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3466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93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4971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64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7246" y="111061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103" y="0"/>
                </a:lnTo>
              </a:path>
            </a:pathLst>
          </a:custGeom>
          <a:ln w="241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7246" y="1122680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19" h="31750">
                <a:moveTo>
                  <a:pt x="0" y="0"/>
                </a:moveTo>
                <a:lnTo>
                  <a:pt x="32945" y="0"/>
                </a:lnTo>
                <a:lnTo>
                  <a:pt x="3294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7246" y="116649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27" y="0"/>
                </a:lnTo>
              </a:path>
            </a:pathLst>
          </a:custGeom>
          <a:ln w="24130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7246" y="117856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0"/>
                </a:moveTo>
                <a:lnTo>
                  <a:pt x="32945" y="0"/>
                </a:lnTo>
                <a:lnTo>
                  <a:pt x="3294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7246" y="122745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40" y="0"/>
                </a:lnTo>
              </a:path>
            </a:pathLst>
          </a:custGeom>
          <a:ln w="2666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0060" y="1098605"/>
            <a:ext cx="158434" cy="141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4880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83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6356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41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56" y="1098605"/>
            <a:ext cx="158395" cy="141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3313" y="1098605"/>
            <a:ext cx="180311" cy="141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7308" y="1098605"/>
            <a:ext cx="158433" cy="141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2130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83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3640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41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5910" y="111061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103" y="0"/>
                </a:lnTo>
              </a:path>
            </a:pathLst>
          </a:custGeom>
          <a:ln w="241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05910" y="1122680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0"/>
                </a:moveTo>
                <a:lnTo>
                  <a:pt x="32945" y="0"/>
                </a:lnTo>
                <a:lnTo>
                  <a:pt x="3294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05910" y="116649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426" y="0"/>
                </a:lnTo>
              </a:path>
            </a:pathLst>
          </a:custGeom>
          <a:ln w="24130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05910" y="117856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0"/>
                </a:moveTo>
                <a:lnTo>
                  <a:pt x="32945" y="0"/>
                </a:lnTo>
                <a:lnTo>
                  <a:pt x="3294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05910" y="122745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36" y="0"/>
                </a:lnTo>
              </a:path>
            </a:pathLst>
          </a:custGeom>
          <a:ln w="2666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3018" y="1098605"/>
            <a:ext cx="185304" cy="1418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1170" y="5495145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0" y="122586"/>
                </a:moveTo>
                <a:lnTo>
                  <a:pt x="0" y="0"/>
                </a:lnTo>
                <a:lnTo>
                  <a:pt x="61289" y="61279"/>
                </a:lnTo>
                <a:lnTo>
                  <a:pt x="0" y="122586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2619" y="5339556"/>
            <a:ext cx="7430339" cy="857286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5" dirty="0">
                <a:solidFill>
                  <a:srgbClr val="231F20"/>
                </a:solidFill>
                <a:latin typeface="맑은 고딕"/>
                <a:cs typeface="맑은 고딕"/>
              </a:rPr>
              <a:t>Enhancement </a:t>
            </a:r>
            <a:r>
              <a:rPr sz="1600" spc="-15" dirty="0">
                <a:solidFill>
                  <a:srgbClr val="231F20"/>
                </a:solidFill>
                <a:latin typeface="맑은 고딕"/>
                <a:cs typeface="맑은 고딕"/>
              </a:rPr>
              <a:t>of </a:t>
            </a:r>
            <a:r>
              <a:rPr sz="1600" spc="-10" dirty="0">
                <a:solidFill>
                  <a:srgbClr val="231F20"/>
                </a:solidFill>
                <a:latin typeface="맑은 고딕"/>
                <a:cs typeface="맑은 고딕"/>
              </a:rPr>
              <a:t>Resource </a:t>
            </a:r>
            <a:r>
              <a:rPr sz="1600" spc="-5" dirty="0">
                <a:solidFill>
                  <a:srgbClr val="231F20"/>
                </a:solidFill>
                <a:latin typeface="맑은 고딕"/>
                <a:cs typeface="맑은 고딕"/>
              </a:rPr>
              <a:t>with</a:t>
            </a:r>
            <a:r>
              <a:rPr sz="1600" spc="25" dirty="0">
                <a:solidFill>
                  <a:srgbClr val="231F20"/>
                </a:solidFill>
                <a:latin typeface="맑은 고딕"/>
                <a:cs typeface="맑은 고딕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맑은 고딕"/>
                <a:cs typeface="맑은 고딕"/>
              </a:rPr>
              <a:t>CATACUBE™</a:t>
            </a:r>
            <a:endParaRPr sz="16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-10" dirty="0">
                <a:solidFill>
                  <a:srgbClr val="F7941D"/>
                </a:solidFill>
                <a:latin typeface="맑은 고딕"/>
                <a:cs typeface="맑은 고딕"/>
              </a:rPr>
              <a:t>CATACUBE™does </a:t>
            </a:r>
            <a:r>
              <a:rPr sz="1400" spc="-5" dirty="0">
                <a:solidFill>
                  <a:srgbClr val="F7941D"/>
                </a:solidFill>
                <a:latin typeface="맑은 고딕"/>
                <a:cs typeface="맑은 고딕"/>
              </a:rPr>
              <a:t>customer-tailored </a:t>
            </a:r>
            <a:r>
              <a:rPr sz="1400" dirty="0">
                <a:solidFill>
                  <a:srgbClr val="F7941D"/>
                </a:solidFill>
                <a:latin typeface="맑은 고딕"/>
                <a:cs typeface="맑은 고딕"/>
              </a:rPr>
              <a:t>projects focused </a:t>
            </a:r>
            <a:r>
              <a:rPr sz="1400" spc="0" dirty="0">
                <a:solidFill>
                  <a:srgbClr val="F7941D"/>
                </a:solidFill>
                <a:latin typeface="맑은 고딕"/>
                <a:cs typeface="맑은 고딕"/>
              </a:rPr>
              <a:t>on </a:t>
            </a:r>
            <a:r>
              <a:rPr sz="1400" dirty="0">
                <a:solidFill>
                  <a:srgbClr val="F7941D"/>
                </a:solidFill>
                <a:latin typeface="맑은 고딕"/>
                <a:cs typeface="맑은 고딕"/>
              </a:rPr>
              <a:t>your needs with </a:t>
            </a:r>
            <a:r>
              <a:rPr sz="1400" spc="0" dirty="0">
                <a:solidFill>
                  <a:srgbClr val="F7941D"/>
                </a:solidFill>
                <a:latin typeface="맑은 고딕"/>
                <a:cs typeface="맑은 고딕"/>
              </a:rPr>
              <a:t>the best </a:t>
            </a:r>
            <a:r>
              <a:rPr sz="1400" dirty="0">
                <a:solidFill>
                  <a:srgbClr val="F7941D"/>
                </a:solidFill>
                <a:latin typeface="맑은 고딕"/>
                <a:cs typeface="맑은 고딕"/>
              </a:rPr>
              <a:t>technology </a:t>
            </a:r>
            <a:r>
              <a:rPr sz="1400" spc="0" dirty="0">
                <a:solidFill>
                  <a:srgbClr val="F7941D"/>
                </a:solidFill>
                <a:latin typeface="맑은 고딕"/>
                <a:cs typeface="맑은 고딕"/>
              </a:rPr>
              <a:t>and</a:t>
            </a:r>
            <a:r>
              <a:rPr sz="1400" spc="235" dirty="0">
                <a:solidFill>
                  <a:srgbClr val="F7941D"/>
                </a:solidFill>
                <a:latin typeface="맑은 고딕"/>
                <a:cs typeface="맑은 고딕"/>
              </a:rPr>
              <a:t> </a:t>
            </a:r>
            <a:r>
              <a:rPr sz="1400" spc="0" dirty="0">
                <a:solidFill>
                  <a:srgbClr val="F7941D"/>
                </a:solidFill>
                <a:latin typeface="맑은 고딕"/>
                <a:cs typeface="맑은 고딕"/>
              </a:rPr>
              <a:t>service.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2975" y="14866124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0" y="122586"/>
                </a:moveTo>
                <a:lnTo>
                  <a:pt x="0" y="0"/>
                </a:lnTo>
                <a:lnTo>
                  <a:pt x="61289" y="61279"/>
                </a:lnTo>
                <a:lnTo>
                  <a:pt x="0" y="122586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63" name="object 63"/>
          <p:cNvSpPr txBox="1"/>
          <p:nvPr/>
        </p:nvSpPr>
        <p:spPr>
          <a:xfrm>
            <a:off x="752118" y="14742298"/>
            <a:ext cx="118000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231F20"/>
                </a:solidFill>
                <a:latin typeface="맑은 고딕"/>
                <a:cs typeface="맑은 고딕"/>
              </a:rPr>
              <a:t>Application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620996" y="12927324"/>
            <a:ext cx="239165" cy="248041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62" y="136455"/>
                </a:moveTo>
                <a:lnTo>
                  <a:pt x="115140" y="136455"/>
                </a:lnTo>
                <a:lnTo>
                  <a:pt x="68231" y="136455"/>
                </a:lnTo>
                <a:lnTo>
                  <a:pt x="21322" y="136455"/>
                </a:lnTo>
                <a:lnTo>
                  <a:pt x="0" y="136455"/>
                </a:lnTo>
                <a:lnTo>
                  <a:pt x="0" y="115134"/>
                </a:lnTo>
                <a:lnTo>
                  <a:pt x="0" y="68227"/>
                </a:lnTo>
                <a:lnTo>
                  <a:pt x="0" y="21321"/>
                </a:lnTo>
                <a:lnTo>
                  <a:pt x="0" y="0"/>
                </a:lnTo>
                <a:lnTo>
                  <a:pt x="21322" y="0"/>
                </a:lnTo>
                <a:lnTo>
                  <a:pt x="68231" y="0"/>
                </a:lnTo>
                <a:lnTo>
                  <a:pt x="115140" y="0"/>
                </a:lnTo>
                <a:lnTo>
                  <a:pt x="136462" y="0"/>
                </a:lnTo>
                <a:lnTo>
                  <a:pt x="136462" y="21321"/>
                </a:lnTo>
                <a:lnTo>
                  <a:pt x="136462" y="68227"/>
                </a:lnTo>
                <a:lnTo>
                  <a:pt x="136462" y="115134"/>
                </a:lnTo>
                <a:lnTo>
                  <a:pt x="136462" y="136455"/>
                </a:lnTo>
                <a:close/>
              </a:path>
            </a:pathLst>
          </a:custGeom>
          <a:ln w="354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65014" y="155584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110" y="34108"/>
                </a:moveTo>
                <a:lnTo>
                  <a:pt x="0" y="34108"/>
                </a:lnTo>
                <a:lnTo>
                  <a:pt x="0" y="0"/>
                </a:lnTo>
                <a:lnTo>
                  <a:pt x="34110" y="0"/>
                </a:lnTo>
                <a:lnTo>
                  <a:pt x="34110" y="34108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279847" y="6677413"/>
            <a:ext cx="6216650" cy="7163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5795" indent="-198120" algn="just">
              <a:spcBef>
                <a:spcPts val="100"/>
              </a:spcBef>
              <a:buClr>
                <a:srgbClr val="231F20"/>
              </a:buClr>
              <a:buSzPct val="78947"/>
              <a:buAutoNum type="arabicPlain"/>
              <a:tabLst>
                <a:tab pos="646430" algn="l"/>
              </a:tabLst>
            </a:pP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Compact Design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marR="572770" algn="just"/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Compared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with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conventional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catalyst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test system,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total volume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of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this equipment is decreased significantly so 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that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can be built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in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smaller space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and moved </a:t>
            </a:r>
            <a:r>
              <a:rPr sz="1400" spc="-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easily.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is also designed for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anyone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to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do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easy-run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and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has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sharp 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trim by building unnecessary parts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into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inside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of</a:t>
            </a:r>
            <a:r>
              <a:rPr sz="1400" spc="-3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it.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indent="-205104" algn="just">
              <a:spcBef>
                <a:spcPts val="425"/>
              </a:spcBef>
              <a:buClr>
                <a:srgbClr val="231F20"/>
              </a:buClr>
              <a:buSzPct val="78947"/>
              <a:buAutoNum type="arabicPlain" startAt="2"/>
              <a:tabLst>
                <a:tab pos="646430" algn="l"/>
              </a:tabLst>
            </a:pP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Low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Cost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marR="514350" algn="just"/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is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 chance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itself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to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purchase an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excellent system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by a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two-third or half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price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of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equipment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of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same performance.  </a:t>
            </a:r>
            <a:r>
              <a:rPr sz="1400" spc="-1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It’s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remarkably</a:t>
            </a:r>
            <a:r>
              <a:rPr sz="1400" spc="1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economical.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indent="-205104" algn="just">
              <a:spcBef>
                <a:spcPts val="440"/>
              </a:spcBef>
              <a:buClr>
                <a:srgbClr val="231F20"/>
              </a:buClr>
              <a:buSzPct val="78947"/>
              <a:buAutoNum type="arabicPlain" startAt="3"/>
              <a:tabLst>
                <a:tab pos="646430" algn="l"/>
              </a:tabLst>
            </a:pP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Full 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Auto Control </a:t>
            </a: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&amp; 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Data Acquisition</a:t>
            </a:r>
            <a:r>
              <a:rPr sz="1400" spc="-1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system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marR="612140" algn="just"/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By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selecting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both </a:t>
            </a:r>
            <a:r>
              <a:rPr sz="1400" spc="-1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Touch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screen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and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PLC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system, it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can make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all operations automated such as real-time data storage, 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print and communication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for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important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data. It is also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possible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that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Pressure,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Level,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Flow, Temperature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control  are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run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automatically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by the</a:t>
            </a:r>
            <a:r>
              <a:rPr sz="1400" spc="-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program.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indent="-205104" algn="just">
              <a:spcBef>
                <a:spcPts val="430"/>
              </a:spcBef>
              <a:buClr>
                <a:srgbClr val="231F20"/>
              </a:buClr>
              <a:buSzPct val="78947"/>
              <a:buAutoNum type="arabicPlain" startAt="4"/>
              <a:tabLst>
                <a:tab pos="646430" algn="l"/>
              </a:tabLst>
            </a:pP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Easy</a:t>
            </a:r>
            <a:r>
              <a:rPr sz="1400" spc="-1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Maintenance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marR="562610" algn="just"/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is easy to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run by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convenient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manipulation. </a:t>
            </a:r>
            <a:r>
              <a:rPr sz="1400" spc="-1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it’s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also easy for maintenance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and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replacement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due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to modularization for 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utility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linkage,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collecting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analyzed gas, reactor installation </a:t>
            </a:r>
            <a:r>
              <a:rPr sz="1400" spc="1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&amp;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uninstallation,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catalyst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loading </a:t>
            </a:r>
            <a:r>
              <a:rPr sz="1400" spc="1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&amp;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unloading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and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internal 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components.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indent="-205104" algn="just">
              <a:spcBef>
                <a:spcPts val="420"/>
              </a:spcBef>
              <a:buClr>
                <a:srgbClr val="231F20"/>
              </a:buClr>
              <a:buSzPct val="78947"/>
              <a:buAutoNum type="arabicPlain" startAt="5"/>
              <a:tabLst>
                <a:tab pos="646430" algn="l"/>
              </a:tabLst>
            </a:pP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Multi purpose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spc="-3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Test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marR="721360" algn="just"/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is selected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wide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range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for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both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pressure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(Max. 250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bar)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and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temperature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(Max. 900℃). 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reactor’s material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is 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so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various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that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can be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applicable for development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of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other products which is aiming at different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purposes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like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  catalyst performance</a:t>
            </a:r>
            <a:r>
              <a:rPr sz="1400" spc="-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evaluation.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indent="-205104" algn="just">
              <a:spcBef>
                <a:spcPts val="425"/>
              </a:spcBef>
              <a:buClr>
                <a:srgbClr val="231F20"/>
              </a:buClr>
              <a:buSzPct val="78947"/>
              <a:buAutoNum type="arabicPlain" startAt="6"/>
              <a:tabLst>
                <a:tab pos="646430" algn="l"/>
              </a:tabLst>
            </a:pP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Close connection 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with </a:t>
            </a:r>
            <a:r>
              <a:rPr sz="1400" spc="-1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various 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optional</a:t>
            </a:r>
            <a:r>
              <a:rPr sz="1400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 </a:t>
            </a:r>
            <a:r>
              <a:rPr sz="1400" spc="-5" dirty="0">
                <a:solidFill>
                  <a:srgbClr val="0072B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equipment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  <a:p>
            <a:pPr marL="645795" marR="559435" algn="just"/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It is convenient to upgrade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analyzing equipment </a:t>
            </a:r>
            <a:r>
              <a:rPr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like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Gas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Chromatograph or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Gas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Analyzer as well as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the </a:t>
            </a:r>
            <a:r>
              <a:rPr sz="1400" spc="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additional  </a:t>
            </a:r>
            <a:r>
              <a:rPr sz="1400" spc="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맑은 고딕"/>
              </a:rPr>
              <a:t>components.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맑은 고딕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6309" y="1371519"/>
            <a:ext cx="7342703" cy="36704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0"/>
              </a:spcBef>
            </a:pPr>
            <a:r>
              <a:rPr sz="1500" b="1" spc="21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(CTS-S1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55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/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22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CTS-HP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55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/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21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CTS-HPC11)</a:t>
            </a:r>
            <a:endParaRPr sz="1500" b="1" dirty="0">
              <a:latin typeface="Malgun Gothic" panose="020B0503020000020004" pitchFamily="34" charset="-127"/>
              <a:ea typeface="Malgun Gothic" panose="020B0503020000020004" pitchFamily="34" charset="-127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25400" algn="just">
              <a:lnSpc>
                <a:spcPct val="114199"/>
              </a:lnSpc>
            </a:pPr>
            <a:r>
              <a:rPr lang="en-US" sz="1400" spc="-5" dirty="0">
                <a:solidFill>
                  <a:srgbClr val="0072BC"/>
                </a:solidFill>
                <a:latin typeface="맑은 고딕"/>
                <a:cs typeface="맑은 고딕"/>
              </a:rPr>
              <a:t>SEIN TNS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Co.,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Ltd.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has been performing tasks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from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first step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of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process </a:t>
            </a:r>
            <a:r>
              <a:rPr sz="1400" spc="5" dirty="0">
                <a:solidFill>
                  <a:srgbClr val="0072BC"/>
                </a:solidFill>
                <a:latin typeface="맑은 고딕"/>
                <a:cs typeface="맑은 고딕"/>
              </a:rPr>
              <a:t>&amp;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mechanical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engineering, 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manufacturing,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setting-up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and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to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pilot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test with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best-quality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service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tailored to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meet 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customers’ needs,  which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are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requested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by 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local foremost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chemical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companies, Universities’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Labs and Chemistry-related</a:t>
            </a:r>
            <a:r>
              <a:rPr sz="1400" spc="200" dirty="0">
                <a:solidFill>
                  <a:srgbClr val="0072BC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institutes.</a:t>
            </a:r>
            <a:endParaRPr sz="1400" dirty="0">
              <a:latin typeface="맑은 고딕"/>
              <a:cs typeface="맑은 고딕"/>
            </a:endParaRPr>
          </a:p>
          <a:p>
            <a:pPr marL="12700" marR="5080" algn="just">
              <a:lnSpc>
                <a:spcPct val="114199"/>
              </a:lnSpc>
              <a:spcBef>
                <a:spcPts val="755"/>
              </a:spcBef>
            </a:pP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In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20</a:t>
            </a:r>
            <a:r>
              <a:rPr lang="ru-RU" sz="1400" spc="0" dirty="0">
                <a:solidFill>
                  <a:srgbClr val="0072BC"/>
                </a:solidFill>
                <a:latin typeface="맑은 고딕"/>
                <a:cs typeface="맑은 고딕"/>
              </a:rPr>
              <a:t>16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, 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newly launched </a:t>
            </a:r>
            <a:r>
              <a:rPr sz="1400" spc="-15" dirty="0">
                <a:solidFill>
                  <a:srgbClr val="0072BC"/>
                </a:solidFill>
                <a:latin typeface="맑은 고딕"/>
                <a:cs typeface="맑은 고딕"/>
              </a:rPr>
              <a:t>CATACUBE™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is </a:t>
            </a:r>
            <a:r>
              <a:rPr lang="en-US" sz="1400" spc="-5" dirty="0">
                <a:solidFill>
                  <a:srgbClr val="0072BC"/>
                </a:solidFill>
                <a:latin typeface="맑은 고딕"/>
                <a:cs typeface="맑은 고딕"/>
              </a:rPr>
              <a:t>SEIN TNS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technology-intensive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Catalyst </a:t>
            </a:r>
            <a:r>
              <a:rPr sz="1400" spc="-15" dirty="0">
                <a:solidFill>
                  <a:srgbClr val="0072BC"/>
                </a:solidFill>
                <a:latin typeface="맑은 고딕"/>
                <a:cs typeface="맑은 고딕"/>
              </a:rPr>
              <a:t>tester,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which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we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succeeded in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development resulting from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know-how and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technical skills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of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our own that we had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acquired from various projects experience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as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well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as constant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innovation. It offers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customers the cost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reduction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and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strengthens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research capability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by 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process</a:t>
            </a:r>
            <a:r>
              <a:rPr sz="1400" spc="5" dirty="0">
                <a:solidFill>
                  <a:srgbClr val="0072BC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simplification.</a:t>
            </a:r>
            <a:endParaRPr sz="1400" dirty="0">
              <a:latin typeface="맑은 고딕"/>
              <a:cs typeface="맑은 고딕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492125" algn="just">
              <a:lnSpc>
                <a:spcPct val="114199"/>
              </a:lnSpc>
            </a:pP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Choose </a:t>
            </a:r>
            <a:r>
              <a:rPr sz="1400" spc="-15" dirty="0">
                <a:solidFill>
                  <a:srgbClr val="0072BC"/>
                </a:solidFill>
                <a:latin typeface="맑은 고딕"/>
                <a:cs typeface="맑은 고딕"/>
              </a:rPr>
              <a:t>CATACUBE™!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This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is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starting point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of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research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of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chemical industry and the best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solution to enhance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the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technical </a:t>
            </a:r>
            <a:r>
              <a:rPr sz="1400" spc="-5" dirty="0">
                <a:solidFill>
                  <a:srgbClr val="0072BC"/>
                </a:solidFill>
                <a:latin typeface="맑은 고딕"/>
                <a:cs typeface="맑은 고딕"/>
              </a:rPr>
              <a:t>value </a:t>
            </a:r>
            <a:r>
              <a:rPr sz="1400" spc="0" dirty="0">
                <a:solidFill>
                  <a:srgbClr val="0072BC"/>
                </a:solidFill>
                <a:latin typeface="맑은 고딕"/>
                <a:cs typeface="맑은 고딕"/>
              </a:rPr>
              <a:t>as</a:t>
            </a:r>
            <a:r>
              <a:rPr sz="1400" spc="15" dirty="0">
                <a:solidFill>
                  <a:srgbClr val="0072BC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0072BC"/>
                </a:solidFill>
                <a:latin typeface="맑은 고딕"/>
                <a:cs typeface="맑은 고딕"/>
              </a:rPr>
              <a:t>well.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36309" y="6325576"/>
            <a:ext cx="7332197" cy="7797646"/>
          </a:xfrm>
          <a:custGeom>
            <a:avLst/>
            <a:gdLst/>
            <a:ahLst/>
            <a:cxnLst/>
            <a:rect l="l" t="t" r="r" b="b"/>
            <a:pathLst>
              <a:path w="6231255" h="3316605">
                <a:moveTo>
                  <a:pt x="6230622" y="3316297"/>
                </a:moveTo>
                <a:lnTo>
                  <a:pt x="5257087" y="3316297"/>
                </a:lnTo>
                <a:lnTo>
                  <a:pt x="3115311" y="3316297"/>
                </a:lnTo>
                <a:lnTo>
                  <a:pt x="973534" y="3316297"/>
                </a:lnTo>
                <a:lnTo>
                  <a:pt x="0" y="3316297"/>
                </a:lnTo>
                <a:lnTo>
                  <a:pt x="0" y="2798125"/>
                </a:lnTo>
                <a:lnTo>
                  <a:pt x="0" y="1658148"/>
                </a:lnTo>
                <a:lnTo>
                  <a:pt x="0" y="518171"/>
                </a:lnTo>
                <a:lnTo>
                  <a:pt x="0" y="0"/>
                </a:lnTo>
                <a:lnTo>
                  <a:pt x="973534" y="0"/>
                </a:lnTo>
                <a:lnTo>
                  <a:pt x="3115311" y="0"/>
                </a:lnTo>
                <a:lnTo>
                  <a:pt x="5257087" y="0"/>
                </a:lnTo>
                <a:lnTo>
                  <a:pt x="6230622" y="0"/>
                </a:lnTo>
                <a:lnTo>
                  <a:pt x="6230622" y="518171"/>
                </a:lnTo>
                <a:lnTo>
                  <a:pt x="6230622" y="1658148"/>
                </a:lnTo>
                <a:lnTo>
                  <a:pt x="6230622" y="2798125"/>
                </a:lnTo>
                <a:lnTo>
                  <a:pt x="6230622" y="3316297"/>
                </a:lnTo>
                <a:close/>
              </a:path>
            </a:pathLst>
          </a:custGeom>
          <a:ln w="14180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27258" y="435325"/>
            <a:ext cx="3718560" cy="1164590"/>
          </a:xfrm>
          <a:custGeom>
            <a:avLst/>
            <a:gdLst/>
            <a:ahLst/>
            <a:cxnLst/>
            <a:rect l="l" t="t" r="r" b="b"/>
            <a:pathLst>
              <a:path w="3718559" h="1164590">
                <a:moveTo>
                  <a:pt x="3718272" y="1164321"/>
                </a:moveTo>
                <a:lnTo>
                  <a:pt x="0" y="1164321"/>
                </a:lnTo>
                <a:lnTo>
                  <a:pt x="0" y="0"/>
                </a:lnTo>
                <a:lnTo>
                  <a:pt x="3718272" y="0"/>
                </a:lnTo>
                <a:lnTo>
                  <a:pt x="3718272" y="1164321"/>
                </a:lnTo>
                <a:close/>
              </a:path>
            </a:pathLst>
          </a:custGeom>
          <a:solidFill>
            <a:srgbClr val="00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27257" y="435326"/>
            <a:ext cx="3718560" cy="1164590"/>
          </a:xfrm>
          <a:custGeom>
            <a:avLst/>
            <a:gdLst/>
            <a:ahLst/>
            <a:cxnLst/>
            <a:rect l="l" t="t" r="r" b="b"/>
            <a:pathLst>
              <a:path w="3718559" h="1164590">
                <a:moveTo>
                  <a:pt x="3718272" y="1164321"/>
                </a:moveTo>
                <a:lnTo>
                  <a:pt x="3137292" y="1164321"/>
                </a:lnTo>
                <a:lnTo>
                  <a:pt x="1859136" y="1164321"/>
                </a:lnTo>
                <a:lnTo>
                  <a:pt x="580980" y="1164321"/>
                </a:lnTo>
                <a:lnTo>
                  <a:pt x="0" y="1164321"/>
                </a:lnTo>
                <a:lnTo>
                  <a:pt x="0" y="982396"/>
                </a:lnTo>
                <a:lnTo>
                  <a:pt x="0" y="582160"/>
                </a:lnTo>
                <a:lnTo>
                  <a:pt x="0" y="181925"/>
                </a:lnTo>
                <a:lnTo>
                  <a:pt x="0" y="0"/>
                </a:lnTo>
                <a:lnTo>
                  <a:pt x="580980" y="0"/>
                </a:lnTo>
                <a:lnTo>
                  <a:pt x="1859136" y="0"/>
                </a:lnTo>
                <a:lnTo>
                  <a:pt x="3137292" y="0"/>
                </a:lnTo>
                <a:lnTo>
                  <a:pt x="3718272" y="0"/>
                </a:lnTo>
                <a:lnTo>
                  <a:pt x="3718272" y="181925"/>
                </a:lnTo>
                <a:lnTo>
                  <a:pt x="3718272" y="582160"/>
                </a:lnTo>
                <a:lnTo>
                  <a:pt x="3718272" y="982396"/>
                </a:lnTo>
                <a:lnTo>
                  <a:pt x="3718272" y="1164321"/>
                </a:lnTo>
                <a:close/>
              </a:path>
            </a:pathLst>
          </a:custGeom>
          <a:ln w="3545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92" y="18294285"/>
            <a:ext cx="8542020" cy="1316983"/>
          </a:xfrm>
          <a:custGeom>
            <a:avLst/>
            <a:gdLst/>
            <a:ahLst/>
            <a:cxnLst/>
            <a:rect l="l" t="t" r="r" b="b"/>
            <a:pathLst>
              <a:path w="8542020" h="653415">
                <a:moveTo>
                  <a:pt x="8541983" y="653210"/>
                </a:moveTo>
                <a:lnTo>
                  <a:pt x="0" y="653210"/>
                </a:lnTo>
                <a:lnTo>
                  <a:pt x="0" y="0"/>
                </a:lnTo>
                <a:lnTo>
                  <a:pt x="8541983" y="0"/>
                </a:lnTo>
                <a:lnTo>
                  <a:pt x="8541983" y="653210"/>
                </a:lnTo>
                <a:close/>
              </a:path>
            </a:pathLst>
          </a:custGeom>
          <a:solidFill>
            <a:srgbClr val="00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92" y="19449116"/>
            <a:ext cx="8542020" cy="653415"/>
          </a:xfrm>
          <a:custGeom>
            <a:avLst/>
            <a:gdLst/>
            <a:ahLst/>
            <a:cxnLst/>
            <a:rect l="l" t="t" r="r" b="b"/>
            <a:pathLst>
              <a:path w="8542020" h="653415">
                <a:moveTo>
                  <a:pt x="8541983" y="653210"/>
                </a:moveTo>
                <a:lnTo>
                  <a:pt x="7207298" y="653210"/>
                </a:lnTo>
                <a:lnTo>
                  <a:pt x="4270991" y="653210"/>
                </a:lnTo>
                <a:lnTo>
                  <a:pt x="1334684" y="653210"/>
                </a:lnTo>
                <a:lnTo>
                  <a:pt x="0" y="653210"/>
                </a:lnTo>
                <a:lnTo>
                  <a:pt x="0" y="551146"/>
                </a:lnTo>
                <a:lnTo>
                  <a:pt x="0" y="326605"/>
                </a:lnTo>
                <a:lnTo>
                  <a:pt x="0" y="102064"/>
                </a:lnTo>
                <a:lnTo>
                  <a:pt x="0" y="0"/>
                </a:lnTo>
                <a:lnTo>
                  <a:pt x="1334684" y="0"/>
                </a:lnTo>
                <a:lnTo>
                  <a:pt x="4270991" y="0"/>
                </a:lnTo>
                <a:lnTo>
                  <a:pt x="7207298" y="0"/>
                </a:lnTo>
                <a:lnTo>
                  <a:pt x="8541983" y="0"/>
                </a:lnTo>
                <a:lnTo>
                  <a:pt x="8541983" y="102064"/>
                </a:lnTo>
                <a:lnTo>
                  <a:pt x="8541983" y="326605"/>
                </a:lnTo>
                <a:lnTo>
                  <a:pt x="8541983" y="551146"/>
                </a:lnTo>
                <a:lnTo>
                  <a:pt x="8541983" y="653210"/>
                </a:lnTo>
                <a:close/>
              </a:path>
            </a:pathLst>
          </a:custGeom>
          <a:ln w="3545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435325"/>
            <a:ext cx="502920" cy="1164590"/>
          </a:xfrm>
          <a:custGeom>
            <a:avLst/>
            <a:gdLst/>
            <a:ahLst/>
            <a:cxnLst/>
            <a:rect l="l" t="t" r="r" b="b"/>
            <a:pathLst>
              <a:path w="502920" h="1164590">
                <a:moveTo>
                  <a:pt x="502470" y="1164321"/>
                </a:moveTo>
                <a:lnTo>
                  <a:pt x="0" y="1164321"/>
                </a:lnTo>
                <a:lnTo>
                  <a:pt x="0" y="0"/>
                </a:lnTo>
                <a:lnTo>
                  <a:pt x="502470" y="0"/>
                </a:lnTo>
                <a:lnTo>
                  <a:pt x="502470" y="1164321"/>
                </a:lnTo>
                <a:close/>
              </a:path>
            </a:pathLst>
          </a:custGeom>
          <a:solidFill>
            <a:srgbClr val="00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326627" y="19813761"/>
            <a:ext cx="38925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25" dirty="0">
                <a:solidFill>
                  <a:srgbClr val="FFFFFF"/>
                </a:solidFill>
                <a:latin typeface="HY중고딕"/>
                <a:cs typeface="HY중고딕"/>
              </a:rPr>
              <a:t>벤</a:t>
            </a:r>
            <a:r>
              <a:rPr sz="350" spc="-20" dirty="0">
                <a:solidFill>
                  <a:srgbClr val="FFFFFF"/>
                </a:solidFill>
                <a:latin typeface="HY중고딕"/>
                <a:cs typeface="HY중고딕"/>
              </a:rPr>
              <a:t> </a:t>
            </a:r>
            <a:r>
              <a:rPr sz="350" spc="25" dirty="0">
                <a:solidFill>
                  <a:srgbClr val="FFFFFF"/>
                </a:solidFill>
                <a:latin typeface="HY중고딕"/>
                <a:cs typeface="HY중고딕"/>
              </a:rPr>
              <a:t>처</a:t>
            </a:r>
            <a:r>
              <a:rPr sz="350" spc="-20" dirty="0">
                <a:solidFill>
                  <a:srgbClr val="FFFFFF"/>
                </a:solidFill>
                <a:latin typeface="HY중고딕"/>
                <a:cs typeface="HY중고딕"/>
              </a:rPr>
              <a:t> </a:t>
            </a:r>
            <a:r>
              <a:rPr sz="350" spc="25" dirty="0">
                <a:solidFill>
                  <a:srgbClr val="FFFFFF"/>
                </a:solidFill>
                <a:latin typeface="HY중고딕"/>
                <a:cs typeface="HY중고딕"/>
              </a:rPr>
              <a:t>확</a:t>
            </a:r>
            <a:r>
              <a:rPr sz="350" spc="-20" dirty="0">
                <a:solidFill>
                  <a:srgbClr val="FFFFFF"/>
                </a:solidFill>
                <a:latin typeface="HY중고딕"/>
                <a:cs typeface="HY중고딕"/>
              </a:rPr>
              <a:t> </a:t>
            </a:r>
            <a:r>
              <a:rPr sz="350" spc="25" dirty="0">
                <a:solidFill>
                  <a:srgbClr val="FFFFFF"/>
                </a:solidFill>
                <a:latin typeface="HY중고딕"/>
                <a:cs typeface="HY중고딕"/>
              </a:rPr>
              <a:t>인</a:t>
            </a:r>
            <a:r>
              <a:rPr sz="350" spc="-20" dirty="0">
                <a:solidFill>
                  <a:srgbClr val="FFFFFF"/>
                </a:solidFill>
                <a:latin typeface="HY중고딕"/>
                <a:cs typeface="HY중고딕"/>
              </a:rPr>
              <a:t> </a:t>
            </a:r>
            <a:r>
              <a:rPr sz="350" spc="25" dirty="0">
                <a:solidFill>
                  <a:srgbClr val="FFFFFF"/>
                </a:solidFill>
                <a:latin typeface="HY중고딕"/>
                <a:cs typeface="HY중고딕"/>
              </a:rPr>
              <a:t>기</a:t>
            </a:r>
            <a:r>
              <a:rPr sz="350" spc="-20" dirty="0">
                <a:solidFill>
                  <a:srgbClr val="FFFFFF"/>
                </a:solidFill>
                <a:latin typeface="HY중고딕"/>
                <a:cs typeface="HY중고딕"/>
              </a:rPr>
              <a:t> </a:t>
            </a:r>
            <a:r>
              <a:rPr sz="350" spc="25" dirty="0">
                <a:solidFill>
                  <a:srgbClr val="FFFFFF"/>
                </a:solidFill>
                <a:latin typeface="HY중고딕"/>
                <a:cs typeface="HY중고딕"/>
              </a:rPr>
              <a:t>업</a:t>
            </a:r>
            <a:endParaRPr sz="350">
              <a:latin typeface="HY중고딕"/>
              <a:cs typeface="HY중고딕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345323" y="19809499"/>
            <a:ext cx="31305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solidFill>
                  <a:srgbClr val="FFFFFF"/>
                </a:solidFill>
                <a:latin typeface="HY중고딕"/>
                <a:cs typeface="HY중고딕"/>
              </a:rPr>
              <a:t>ISO9001인증</a:t>
            </a:r>
            <a:endParaRPr sz="350">
              <a:latin typeface="HY중고딕"/>
              <a:cs typeface="HY중고딕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832950" y="19812345"/>
            <a:ext cx="39687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solidFill>
                  <a:srgbClr val="FFFFFF"/>
                </a:solidFill>
                <a:latin typeface="HY중고딕"/>
                <a:cs typeface="HY중고딕"/>
              </a:rPr>
              <a:t>수출유망중소기업</a:t>
            </a:r>
            <a:endParaRPr sz="350">
              <a:latin typeface="HY중고딕"/>
              <a:cs typeface="HY중고딕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848122" y="19681445"/>
            <a:ext cx="120387" cy="8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6990" y="19945441"/>
            <a:ext cx="566408" cy="353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70">
            <a:extLst>
              <a:ext uri="{FF2B5EF4-FFF2-40B4-BE49-F238E27FC236}">
                <a16:creationId xmlns:a16="http://schemas.microsoft.com/office/drawing/2014/main" id="{179D1FF0-A38B-476A-BA8A-46BB8634CC9A}"/>
              </a:ext>
            </a:extLst>
          </p:cNvPr>
          <p:cNvSpPr/>
          <p:nvPr/>
        </p:nvSpPr>
        <p:spPr>
          <a:xfrm>
            <a:off x="1620996" y="11598331"/>
            <a:ext cx="239165" cy="248041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62" y="136455"/>
                </a:moveTo>
                <a:lnTo>
                  <a:pt x="115140" y="136455"/>
                </a:lnTo>
                <a:lnTo>
                  <a:pt x="68231" y="136455"/>
                </a:lnTo>
                <a:lnTo>
                  <a:pt x="21322" y="136455"/>
                </a:lnTo>
                <a:lnTo>
                  <a:pt x="0" y="136455"/>
                </a:lnTo>
                <a:lnTo>
                  <a:pt x="0" y="115134"/>
                </a:lnTo>
                <a:lnTo>
                  <a:pt x="0" y="68227"/>
                </a:lnTo>
                <a:lnTo>
                  <a:pt x="0" y="21321"/>
                </a:lnTo>
                <a:lnTo>
                  <a:pt x="0" y="0"/>
                </a:lnTo>
                <a:lnTo>
                  <a:pt x="21322" y="0"/>
                </a:lnTo>
                <a:lnTo>
                  <a:pt x="68231" y="0"/>
                </a:lnTo>
                <a:lnTo>
                  <a:pt x="115140" y="0"/>
                </a:lnTo>
                <a:lnTo>
                  <a:pt x="136462" y="0"/>
                </a:lnTo>
                <a:lnTo>
                  <a:pt x="136462" y="21321"/>
                </a:lnTo>
                <a:lnTo>
                  <a:pt x="136462" y="68227"/>
                </a:lnTo>
                <a:lnTo>
                  <a:pt x="136462" y="115134"/>
                </a:lnTo>
                <a:lnTo>
                  <a:pt x="136462" y="136455"/>
                </a:lnTo>
                <a:close/>
              </a:path>
            </a:pathLst>
          </a:custGeom>
          <a:ln w="354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70">
            <a:extLst>
              <a:ext uri="{FF2B5EF4-FFF2-40B4-BE49-F238E27FC236}">
                <a16:creationId xmlns:a16="http://schemas.microsoft.com/office/drawing/2014/main" id="{3E034D01-1511-4FAD-917C-DBB8D1AD2FAE}"/>
              </a:ext>
            </a:extLst>
          </p:cNvPr>
          <p:cNvSpPr/>
          <p:nvPr/>
        </p:nvSpPr>
        <p:spPr>
          <a:xfrm>
            <a:off x="1621928" y="10232462"/>
            <a:ext cx="239165" cy="248041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62" y="136455"/>
                </a:moveTo>
                <a:lnTo>
                  <a:pt x="115140" y="136455"/>
                </a:lnTo>
                <a:lnTo>
                  <a:pt x="68231" y="136455"/>
                </a:lnTo>
                <a:lnTo>
                  <a:pt x="21322" y="136455"/>
                </a:lnTo>
                <a:lnTo>
                  <a:pt x="0" y="136455"/>
                </a:lnTo>
                <a:lnTo>
                  <a:pt x="0" y="115134"/>
                </a:lnTo>
                <a:lnTo>
                  <a:pt x="0" y="68227"/>
                </a:lnTo>
                <a:lnTo>
                  <a:pt x="0" y="21321"/>
                </a:lnTo>
                <a:lnTo>
                  <a:pt x="0" y="0"/>
                </a:lnTo>
                <a:lnTo>
                  <a:pt x="21322" y="0"/>
                </a:lnTo>
                <a:lnTo>
                  <a:pt x="68231" y="0"/>
                </a:lnTo>
                <a:lnTo>
                  <a:pt x="115140" y="0"/>
                </a:lnTo>
                <a:lnTo>
                  <a:pt x="136462" y="0"/>
                </a:lnTo>
                <a:lnTo>
                  <a:pt x="136462" y="21321"/>
                </a:lnTo>
                <a:lnTo>
                  <a:pt x="136462" y="68227"/>
                </a:lnTo>
                <a:lnTo>
                  <a:pt x="136462" y="115134"/>
                </a:lnTo>
                <a:lnTo>
                  <a:pt x="136462" y="136455"/>
                </a:lnTo>
                <a:close/>
              </a:path>
            </a:pathLst>
          </a:custGeom>
          <a:ln w="354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70">
            <a:extLst>
              <a:ext uri="{FF2B5EF4-FFF2-40B4-BE49-F238E27FC236}">
                <a16:creationId xmlns:a16="http://schemas.microsoft.com/office/drawing/2014/main" id="{649BC6C2-20C0-49D5-8923-ADDC44C5F5B3}"/>
              </a:ext>
            </a:extLst>
          </p:cNvPr>
          <p:cNvSpPr/>
          <p:nvPr/>
        </p:nvSpPr>
        <p:spPr>
          <a:xfrm>
            <a:off x="1623209" y="8933925"/>
            <a:ext cx="239165" cy="248041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62" y="136455"/>
                </a:moveTo>
                <a:lnTo>
                  <a:pt x="115140" y="136455"/>
                </a:lnTo>
                <a:lnTo>
                  <a:pt x="68231" y="136455"/>
                </a:lnTo>
                <a:lnTo>
                  <a:pt x="21322" y="136455"/>
                </a:lnTo>
                <a:lnTo>
                  <a:pt x="0" y="136455"/>
                </a:lnTo>
                <a:lnTo>
                  <a:pt x="0" y="115134"/>
                </a:lnTo>
                <a:lnTo>
                  <a:pt x="0" y="68227"/>
                </a:lnTo>
                <a:lnTo>
                  <a:pt x="0" y="21321"/>
                </a:lnTo>
                <a:lnTo>
                  <a:pt x="0" y="0"/>
                </a:lnTo>
                <a:lnTo>
                  <a:pt x="21322" y="0"/>
                </a:lnTo>
                <a:lnTo>
                  <a:pt x="68231" y="0"/>
                </a:lnTo>
                <a:lnTo>
                  <a:pt x="115140" y="0"/>
                </a:lnTo>
                <a:lnTo>
                  <a:pt x="136462" y="0"/>
                </a:lnTo>
                <a:lnTo>
                  <a:pt x="136462" y="21321"/>
                </a:lnTo>
                <a:lnTo>
                  <a:pt x="136462" y="68227"/>
                </a:lnTo>
                <a:lnTo>
                  <a:pt x="136462" y="115134"/>
                </a:lnTo>
                <a:lnTo>
                  <a:pt x="136462" y="136455"/>
                </a:lnTo>
                <a:close/>
              </a:path>
            </a:pathLst>
          </a:custGeom>
          <a:ln w="354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70">
            <a:extLst>
              <a:ext uri="{FF2B5EF4-FFF2-40B4-BE49-F238E27FC236}">
                <a16:creationId xmlns:a16="http://schemas.microsoft.com/office/drawing/2014/main" id="{8CE765D0-BC19-41CE-B333-7697BCAC73E3}"/>
              </a:ext>
            </a:extLst>
          </p:cNvPr>
          <p:cNvSpPr/>
          <p:nvPr/>
        </p:nvSpPr>
        <p:spPr>
          <a:xfrm>
            <a:off x="1623209" y="8009688"/>
            <a:ext cx="239165" cy="248041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62" y="136455"/>
                </a:moveTo>
                <a:lnTo>
                  <a:pt x="115140" y="136455"/>
                </a:lnTo>
                <a:lnTo>
                  <a:pt x="68231" y="136455"/>
                </a:lnTo>
                <a:lnTo>
                  <a:pt x="21322" y="136455"/>
                </a:lnTo>
                <a:lnTo>
                  <a:pt x="0" y="136455"/>
                </a:lnTo>
                <a:lnTo>
                  <a:pt x="0" y="115134"/>
                </a:lnTo>
                <a:lnTo>
                  <a:pt x="0" y="68227"/>
                </a:lnTo>
                <a:lnTo>
                  <a:pt x="0" y="21321"/>
                </a:lnTo>
                <a:lnTo>
                  <a:pt x="0" y="0"/>
                </a:lnTo>
                <a:lnTo>
                  <a:pt x="21322" y="0"/>
                </a:lnTo>
                <a:lnTo>
                  <a:pt x="68231" y="0"/>
                </a:lnTo>
                <a:lnTo>
                  <a:pt x="115140" y="0"/>
                </a:lnTo>
                <a:lnTo>
                  <a:pt x="136462" y="0"/>
                </a:lnTo>
                <a:lnTo>
                  <a:pt x="136462" y="21321"/>
                </a:lnTo>
                <a:lnTo>
                  <a:pt x="136462" y="68227"/>
                </a:lnTo>
                <a:lnTo>
                  <a:pt x="136462" y="115134"/>
                </a:lnTo>
                <a:lnTo>
                  <a:pt x="136462" y="136455"/>
                </a:lnTo>
                <a:close/>
              </a:path>
            </a:pathLst>
          </a:custGeom>
          <a:ln w="354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70">
            <a:extLst>
              <a:ext uri="{FF2B5EF4-FFF2-40B4-BE49-F238E27FC236}">
                <a16:creationId xmlns:a16="http://schemas.microsoft.com/office/drawing/2014/main" id="{9594E2C0-B02B-4CE6-8395-55A606C5697A}"/>
              </a:ext>
            </a:extLst>
          </p:cNvPr>
          <p:cNvSpPr/>
          <p:nvPr/>
        </p:nvSpPr>
        <p:spPr>
          <a:xfrm>
            <a:off x="1628677" y="6677413"/>
            <a:ext cx="239165" cy="248041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62" y="136455"/>
                </a:moveTo>
                <a:lnTo>
                  <a:pt x="115140" y="136455"/>
                </a:lnTo>
                <a:lnTo>
                  <a:pt x="68231" y="136455"/>
                </a:lnTo>
                <a:lnTo>
                  <a:pt x="21322" y="136455"/>
                </a:lnTo>
                <a:lnTo>
                  <a:pt x="0" y="136455"/>
                </a:lnTo>
                <a:lnTo>
                  <a:pt x="0" y="115134"/>
                </a:lnTo>
                <a:lnTo>
                  <a:pt x="0" y="68227"/>
                </a:lnTo>
                <a:lnTo>
                  <a:pt x="0" y="21321"/>
                </a:lnTo>
                <a:lnTo>
                  <a:pt x="0" y="0"/>
                </a:lnTo>
                <a:lnTo>
                  <a:pt x="21322" y="0"/>
                </a:lnTo>
                <a:lnTo>
                  <a:pt x="68231" y="0"/>
                </a:lnTo>
                <a:lnTo>
                  <a:pt x="115140" y="0"/>
                </a:lnTo>
                <a:lnTo>
                  <a:pt x="136462" y="0"/>
                </a:lnTo>
                <a:lnTo>
                  <a:pt x="136462" y="21321"/>
                </a:lnTo>
                <a:lnTo>
                  <a:pt x="136462" y="68227"/>
                </a:lnTo>
                <a:lnTo>
                  <a:pt x="136462" y="115134"/>
                </a:lnTo>
                <a:lnTo>
                  <a:pt x="136462" y="136455"/>
                </a:lnTo>
                <a:close/>
              </a:path>
            </a:pathLst>
          </a:custGeom>
          <a:ln w="3545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78">
            <a:extLst>
              <a:ext uri="{FF2B5EF4-FFF2-40B4-BE49-F238E27FC236}">
                <a16:creationId xmlns:a16="http://schemas.microsoft.com/office/drawing/2014/main" id="{6239364D-341B-40C7-B297-F885745C9A9F}"/>
              </a:ext>
            </a:extLst>
          </p:cNvPr>
          <p:cNvSpPr/>
          <p:nvPr/>
        </p:nvSpPr>
        <p:spPr>
          <a:xfrm>
            <a:off x="646815" y="15133844"/>
            <a:ext cx="7332197" cy="1511231"/>
          </a:xfrm>
          <a:custGeom>
            <a:avLst/>
            <a:gdLst/>
            <a:ahLst/>
            <a:cxnLst/>
            <a:rect l="l" t="t" r="r" b="b"/>
            <a:pathLst>
              <a:path w="6231255" h="753744">
                <a:moveTo>
                  <a:pt x="6230624" y="753701"/>
                </a:moveTo>
                <a:lnTo>
                  <a:pt x="5257089" y="753701"/>
                </a:lnTo>
                <a:lnTo>
                  <a:pt x="3115312" y="753701"/>
                </a:lnTo>
                <a:lnTo>
                  <a:pt x="973535" y="753701"/>
                </a:lnTo>
                <a:lnTo>
                  <a:pt x="0" y="753701"/>
                </a:lnTo>
                <a:lnTo>
                  <a:pt x="0" y="635935"/>
                </a:lnTo>
                <a:lnTo>
                  <a:pt x="0" y="376850"/>
                </a:lnTo>
                <a:lnTo>
                  <a:pt x="0" y="117765"/>
                </a:lnTo>
                <a:lnTo>
                  <a:pt x="0" y="0"/>
                </a:lnTo>
                <a:lnTo>
                  <a:pt x="973535" y="0"/>
                </a:lnTo>
                <a:lnTo>
                  <a:pt x="3115312" y="0"/>
                </a:lnTo>
                <a:lnTo>
                  <a:pt x="5257089" y="0"/>
                </a:lnTo>
                <a:lnTo>
                  <a:pt x="6230624" y="0"/>
                </a:lnTo>
                <a:lnTo>
                  <a:pt x="6230624" y="117765"/>
                </a:lnTo>
                <a:lnTo>
                  <a:pt x="6230624" y="376850"/>
                </a:lnTo>
                <a:lnTo>
                  <a:pt x="6230624" y="635935"/>
                </a:lnTo>
                <a:lnTo>
                  <a:pt x="6230624" y="753701"/>
                </a:lnTo>
                <a:close/>
              </a:path>
            </a:pathLst>
          </a:custGeom>
          <a:ln w="14180">
            <a:solidFill>
              <a:srgbClr val="0076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72">
            <a:extLst>
              <a:ext uri="{FF2B5EF4-FFF2-40B4-BE49-F238E27FC236}">
                <a16:creationId xmlns:a16="http://schemas.microsoft.com/office/drawing/2014/main" id="{238A8F43-48D0-49CE-91A0-BAC9F7FA99E5}"/>
              </a:ext>
            </a:extLst>
          </p:cNvPr>
          <p:cNvSpPr/>
          <p:nvPr/>
        </p:nvSpPr>
        <p:spPr>
          <a:xfrm>
            <a:off x="963606" y="161730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110" y="34108"/>
                </a:moveTo>
                <a:lnTo>
                  <a:pt x="0" y="34108"/>
                </a:lnTo>
                <a:lnTo>
                  <a:pt x="0" y="0"/>
                </a:lnTo>
                <a:lnTo>
                  <a:pt x="34110" y="0"/>
                </a:lnTo>
                <a:lnTo>
                  <a:pt x="34110" y="34108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72">
            <a:extLst>
              <a:ext uri="{FF2B5EF4-FFF2-40B4-BE49-F238E27FC236}">
                <a16:creationId xmlns:a16="http://schemas.microsoft.com/office/drawing/2014/main" id="{CDFF8A2D-392E-4965-B6CE-CE1723B353CA}"/>
              </a:ext>
            </a:extLst>
          </p:cNvPr>
          <p:cNvSpPr/>
          <p:nvPr/>
        </p:nvSpPr>
        <p:spPr>
          <a:xfrm>
            <a:off x="963606" y="1586574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110" y="34108"/>
                </a:moveTo>
                <a:lnTo>
                  <a:pt x="0" y="34108"/>
                </a:lnTo>
                <a:lnTo>
                  <a:pt x="0" y="0"/>
                </a:lnTo>
                <a:lnTo>
                  <a:pt x="34110" y="0"/>
                </a:lnTo>
                <a:lnTo>
                  <a:pt x="34110" y="34108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72">
            <a:extLst>
              <a:ext uri="{FF2B5EF4-FFF2-40B4-BE49-F238E27FC236}">
                <a16:creationId xmlns:a16="http://schemas.microsoft.com/office/drawing/2014/main" id="{38997623-2A20-4B8E-B9CA-39D21F33BF46}"/>
              </a:ext>
            </a:extLst>
          </p:cNvPr>
          <p:cNvSpPr/>
          <p:nvPr/>
        </p:nvSpPr>
        <p:spPr>
          <a:xfrm>
            <a:off x="5069764" y="155927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110" y="34108"/>
                </a:moveTo>
                <a:lnTo>
                  <a:pt x="0" y="34108"/>
                </a:lnTo>
                <a:lnTo>
                  <a:pt x="0" y="0"/>
                </a:lnTo>
                <a:lnTo>
                  <a:pt x="34110" y="0"/>
                </a:lnTo>
                <a:lnTo>
                  <a:pt x="34110" y="34108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72">
            <a:extLst>
              <a:ext uri="{FF2B5EF4-FFF2-40B4-BE49-F238E27FC236}">
                <a16:creationId xmlns:a16="http://schemas.microsoft.com/office/drawing/2014/main" id="{E1970671-9229-49B5-9C61-913A63815FF7}"/>
              </a:ext>
            </a:extLst>
          </p:cNvPr>
          <p:cNvSpPr/>
          <p:nvPr/>
        </p:nvSpPr>
        <p:spPr>
          <a:xfrm>
            <a:off x="5062890" y="158894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34110" y="34108"/>
                </a:moveTo>
                <a:lnTo>
                  <a:pt x="0" y="34108"/>
                </a:lnTo>
                <a:lnTo>
                  <a:pt x="0" y="0"/>
                </a:lnTo>
                <a:lnTo>
                  <a:pt x="34110" y="0"/>
                </a:lnTo>
                <a:lnTo>
                  <a:pt x="34110" y="34108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1AF548B7-DEC2-4B2F-A4E3-F49ED0DD20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3" y="18322015"/>
            <a:ext cx="1798163" cy="1271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8894" y="429697"/>
            <a:ext cx="412115" cy="522605"/>
          </a:xfrm>
          <a:custGeom>
            <a:avLst/>
            <a:gdLst/>
            <a:ahLst/>
            <a:cxnLst/>
            <a:rect l="l" t="t" r="r" b="b"/>
            <a:pathLst>
              <a:path w="412115" h="522605">
                <a:moveTo>
                  <a:pt x="412017" y="522224"/>
                </a:moveTo>
                <a:lnTo>
                  <a:pt x="193189" y="522224"/>
                </a:lnTo>
                <a:lnTo>
                  <a:pt x="163003" y="518890"/>
                </a:lnTo>
                <a:lnTo>
                  <a:pt x="96594" y="499903"/>
                </a:lnTo>
                <a:lnTo>
                  <a:pt x="30185" y="451792"/>
                </a:lnTo>
                <a:lnTo>
                  <a:pt x="0" y="361084"/>
                </a:lnTo>
                <a:lnTo>
                  <a:pt x="0" y="161137"/>
                </a:lnTo>
                <a:lnTo>
                  <a:pt x="30185" y="70437"/>
                </a:lnTo>
                <a:lnTo>
                  <a:pt x="96594" y="22326"/>
                </a:lnTo>
                <a:lnTo>
                  <a:pt x="163003" y="3336"/>
                </a:lnTo>
                <a:lnTo>
                  <a:pt x="193189" y="0"/>
                </a:lnTo>
                <a:lnTo>
                  <a:pt x="412017" y="0"/>
                </a:lnTo>
                <a:lnTo>
                  <a:pt x="412017" y="107756"/>
                </a:lnTo>
                <a:lnTo>
                  <a:pt x="204830" y="107756"/>
                </a:lnTo>
                <a:lnTo>
                  <a:pt x="192313" y="109281"/>
                </a:lnTo>
                <a:lnTo>
                  <a:pt x="164776" y="118495"/>
                </a:lnTo>
                <a:lnTo>
                  <a:pt x="137239" y="142359"/>
                </a:lnTo>
                <a:lnTo>
                  <a:pt x="124722" y="187833"/>
                </a:lnTo>
                <a:lnTo>
                  <a:pt x="124722" y="327110"/>
                </a:lnTo>
                <a:lnTo>
                  <a:pt x="137239" y="372589"/>
                </a:lnTo>
                <a:lnTo>
                  <a:pt x="164776" y="396455"/>
                </a:lnTo>
                <a:lnTo>
                  <a:pt x="192313" y="405670"/>
                </a:lnTo>
                <a:lnTo>
                  <a:pt x="204830" y="407194"/>
                </a:lnTo>
                <a:lnTo>
                  <a:pt x="412017" y="407194"/>
                </a:lnTo>
                <a:lnTo>
                  <a:pt x="412017" y="522224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463" y="429697"/>
            <a:ext cx="412115" cy="522605"/>
          </a:xfrm>
          <a:custGeom>
            <a:avLst/>
            <a:gdLst/>
            <a:ahLst/>
            <a:cxnLst/>
            <a:rect l="l" t="t" r="r" b="b"/>
            <a:pathLst>
              <a:path w="412114" h="522605">
                <a:moveTo>
                  <a:pt x="412036" y="522245"/>
                </a:moveTo>
                <a:lnTo>
                  <a:pt x="193154" y="522245"/>
                </a:lnTo>
                <a:lnTo>
                  <a:pt x="162974" y="518907"/>
                </a:lnTo>
                <a:lnTo>
                  <a:pt x="96577" y="499914"/>
                </a:lnTo>
                <a:lnTo>
                  <a:pt x="30180" y="451796"/>
                </a:lnTo>
                <a:lnTo>
                  <a:pt x="0" y="361084"/>
                </a:lnTo>
                <a:lnTo>
                  <a:pt x="0" y="161137"/>
                </a:lnTo>
                <a:lnTo>
                  <a:pt x="30180" y="70437"/>
                </a:lnTo>
                <a:lnTo>
                  <a:pt x="96577" y="22326"/>
                </a:lnTo>
                <a:lnTo>
                  <a:pt x="162974" y="3336"/>
                </a:lnTo>
                <a:lnTo>
                  <a:pt x="193154" y="0"/>
                </a:lnTo>
                <a:lnTo>
                  <a:pt x="412036" y="0"/>
                </a:lnTo>
                <a:lnTo>
                  <a:pt x="412036" y="107756"/>
                </a:lnTo>
                <a:lnTo>
                  <a:pt x="204815" y="107756"/>
                </a:lnTo>
                <a:lnTo>
                  <a:pt x="192301" y="109281"/>
                </a:lnTo>
                <a:lnTo>
                  <a:pt x="164770" y="118495"/>
                </a:lnTo>
                <a:lnTo>
                  <a:pt x="137239" y="142359"/>
                </a:lnTo>
                <a:lnTo>
                  <a:pt x="124726" y="187833"/>
                </a:lnTo>
                <a:lnTo>
                  <a:pt x="124726" y="327110"/>
                </a:lnTo>
                <a:lnTo>
                  <a:pt x="137239" y="372598"/>
                </a:lnTo>
                <a:lnTo>
                  <a:pt x="164770" y="396463"/>
                </a:lnTo>
                <a:lnTo>
                  <a:pt x="192301" y="405672"/>
                </a:lnTo>
                <a:lnTo>
                  <a:pt x="204815" y="407194"/>
                </a:lnTo>
                <a:lnTo>
                  <a:pt x="412036" y="407194"/>
                </a:lnTo>
                <a:lnTo>
                  <a:pt x="412036" y="522245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7770" y="426445"/>
            <a:ext cx="454659" cy="525780"/>
          </a:xfrm>
          <a:custGeom>
            <a:avLst/>
            <a:gdLst/>
            <a:ahLst/>
            <a:cxnLst/>
            <a:rect l="l" t="t" r="r" b="b"/>
            <a:pathLst>
              <a:path w="454660" h="525780">
                <a:moveTo>
                  <a:pt x="292988" y="525498"/>
                </a:moveTo>
                <a:lnTo>
                  <a:pt x="161093" y="525498"/>
                </a:lnTo>
                <a:lnTo>
                  <a:pt x="70413" y="495312"/>
                </a:lnTo>
                <a:lnTo>
                  <a:pt x="22315" y="428903"/>
                </a:lnTo>
                <a:lnTo>
                  <a:pt x="3334" y="362494"/>
                </a:lnTo>
                <a:lnTo>
                  <a:pt x="96" y="333185"/>
                </a:lnTo>
                <a:lnTo>
                  <a:pt x="0" y="0"/>
                </a:lnTo>
                <a:lnTo>
                  <a:pt x="107718" y="0"/>
                </a:lnTo>
                <a:lnTo>
                  <a:pt x="107718" y="320672"/>
                </a:lnTo>
                <a:lnTo>
                  <a:pt x="109245" y="333185"/>
                </a:lnTo>
                <a:lnTo>
                  <a:pt x="118466" y="360712"/>
                </a:lnTo>
                <a:lnTo>
                  <a:pt x="142337" y="388239"/>
                </a:lnTo>
                <a:lnTo>
                  <a:pt x="187817" y="400751"/>
                </a:lnTo>
                <a:lnTo>
                  <a:pt x="439838" y="400751"/>
                </a:lnTo>
                <a:lnTo>
                  <a:pt x="431786" y="428903"/>
                </a:lnTo>
                <a:lnTo>
                  <a:pt x="383676" y="495312"/>
                </a:lnTo>
                <a:lnTo>
                  <a:pt x="292988" y="525498"/>
                </a:lnTo>
                <a:close/>
              </a:path>
              <a:path w="454660" h="525780">
                <a:moveTo>
                  <a:pt x="439838" y="400751"/>
                </a:moveTo>
                <a:lnTo>
                  <a:pt x="259005" y="400751"/>
                </a:lnTo>
                <a:lnTo>
                  <a:pt x="304489" y="388239"/>
                </a:lnTo>
                <a:lnTo>
                  <a:pt x="328362" y="360712"/>
                </a:lnTo>
                <a:lnTo>
                  <a:pt x="337584" y="333185"/>
                </a:lnTo>
                <a:lnTo>
                  <a:pt x="339112" y="320672"/>
                </a:lnTo>
                <a:lnTo>
                  <a:pt x="339112" y="0"/>
                </a:lnTo>
                <a:lnTo>
                  <a:pt x="454119" y="0"/>
                </a:lnTo>
                <a:lnTo>
                  <a:pt x="454022" y="333185"/>
                </a:lnTo>
                <a:lnTo>
                  <a:pt x="450780" y="362494"/>
                </a:lnTo>
                <a:lnTo>
                  <a:pt x="439838" y="40075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0458" y="428063"/>
            <a:ext cx="428625" cy="524510"/>
          </a:xfrm>
          <a:custGeom>
            <a:avLst/>
            <a:gdLst/>
            <a:ahLst/>
            <a:cxnLst/>
            <a:rect l="l" t="t" r="r" b="b"/>
            <a:pathLst>
              <a:path w="428625" h="524510">
                <a:moveTo>
                  <a:pt x="256378" y="107141"/>
                </a:moveTo>
                <a:lnTo>
                  <a:pt x="0" y="107141"/>
                </a:lnTo>
                <a:lnTo>
                  <a:pt x="0" y="0"/>
                </a:lnTo>
                <a:lnTo>
                  <a:pt x="266154" y="0"/>
                </a:lnTo>
                <a:lnTo>
                  <a:pt x="291539" y="2806"/>
                </a:lnTo>
                <a:lnTo>
                  <a:pt x="347386" y="18777"/>
                </a:lnTo>
                <a:lnTo>
                  <a:pt x="403233" y="59237"/>
                </a:lnTo>
                <a:lnTo>
                  <a:pt x="419131" y="107005"/>
                </a:lnTo>
                <a:lnTo>
                  <a:pt x="266606" y="107005"/>
                </a:lnTo>
                <a:lnTo>
                  <a:pt x="256378" y="107141"/>
                </a:lnTo>
                <a:close/>
              </a:path>
              <a:path w="428625" h="524510">
                <a:moveTo>
                  <a:pt x="266154" y="524064"/>
                </a:moveTo>
                <a:lnTo>
                  <a:pt x="0" y="524064"/>
                </a:lnTo>
                <a:lnTo>
                  <a:pt x="0" y="414826"/>
                </a:lnTo>
                <a:lnTo>
                  <a:pt x="256378" y="414826"/>
                </a:lnTo>
                <a:lnTo>
                  <a:pt x="266887" y="414429"/>
                </a:lnTo>
                <a:lnTo>
                  <a:pt x="290008" y="409888"/>
                </a:lnTo>
                <a:lnTo>
                  <a:pt x="313128" y="396177"/>
                </a:lnTo>
                <a:lnTo>
                  <a:pt x="323638" y="368269"/>
                </a:lnTo>
                <a:lnTo>
                  <a:pt x="314656" y="339502"/>
                </a:lnTo>
                <a:lnTo>
                  <a:pt x="294896" y="324295"/>
                </a:lnTo>
                <a:lnTo>
                  <a:pt x="275136" y="318334"/>
                </a:lnTo>
                <a:lnTo>
                  <a:pt x="266154" y="317305"/>
                </a:lnTo>
                <a:lnTo>
                  <a:pt x="0" y="317305"/>
                </a:lnTo>
                <a:lnTo>
                  <a:pt x="0" y="206729"/>
                </a:lnTo>
                <a:lnTo>
                  <a:pt x="266154" y="206729"/>
                </a:lnTo>
                <a:lnTo>
                  <a:pt x="275136" y="205858"/>
                </a:lnTo>
                <a:lnTo>
                  <a:pt x="294896" y="200115"/>
                </a:lnTo>
                <a:lnTo>
                  <a:pt x="314656" y="184806"/>
                </a:lnTo>
                <a:lnTo>
                  <a:pt x="323638" y="155237"/>
                </a:lnTo>
                <a:lnTo>
                  <a:pt x="312285" y="124769"/>
                </a:lnTo>
                <a:lnTo>
                  <a:pt x="289258" y="110787"/>
                </a:lnTo>
                <a:lnTo>
                  <a:pt x="266606" y="107005"/>
                </a:lnTo>
                <a:lnTo>
                  <a:pt x="419131" y="107005"/>
                </a:lnTo>
                <a:lnTo>
                  <a:pt x="428618" y="135510"/>
                </a:lnTo>
                <a:lnTo>
                  <a:pt x="428618" y="181752"/>
                </a:lnTo>
                <a:lnTo>
                  <a:pt x="424238" y="206374"/>
                </a:lnTo>
                <a:lnTo>
                  <a:pt x="413321" y="227803"/>
                </a:lnTo>
                <a:lnTo>
                  <a:pt x="399197" y="246273"/>
                </a:lnTo>
                <a:lnTo>
                  <a:pt x="385199" y="262019"/>
                </a:lnTo>
                <a:lnTo>
                  <a:pt x="399197" y="277766"/>
                </a:lnTo>
                <a:lnTo>
                  <a:pt x="413321" y="296233"/>
                </a:lnTo>
                <a:lnTo>
                  <a:pt x="424238" y="317657"/>
                </a:lnTo>
                <a:lnTo>
                  <a:pt x="428618" y="342272"/>
                </a:lnTo>
                <a:lnTo>
                  <a:pt x="428618" y="388525"/>
                </a:lnTo>
                <a:lnTo>
                  <a:pt x="403233" y="464807"/>
                </a:lnTo>
                <a:lnTo>
                  <a:pt x="347386" y="505276"/>
                </a:lnTo>
                <a:lnTo>
                  <a:pt x="291539" y="521254"/>
                </a:lnTo>
                <a:lnTo>
                  <a:pt x="266154" y="524064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3640" y="428063"/>
            <a:ext cx="430530" cy="524510"/>
          </a:xfrm>
          <a:custGeom>
            <a:avLst/>
            <a:gdLst/>
            <a:ahLst/>
            <a:cxnLst/>
            <a:rect l="l" t="t" r="r" b="b"/>
            <a:pathLst>
              <a:path w="430529" h="524510">
                <a:moveTo>
                  <a:pt x="430286" y="524064"/>
                </a:moveTo>
                <a:lnTo>
                  <a:pt x="162464" y="524064"/>
                </a:lnTo>
                <a:lnTo>
                  <a:pt x="137079" y="521254"/>
                </a:lnTo>
                <a:lnTo>
                  <a:pt x="81232" y="505276"/>
                </a:lnTo>
                <a:lnTo>
                  <a:pt x="25385" y="464807"/>
                </a:lnTo>
                <a:lnTo>
                  <a:pt x="0" y="388525"/>
                </a:lnTo>
                <a:lnTo>
                  <a:pt x="0" y="342272"/>
                </a:lnTo>
                <a:lnTo>
                  <a:pt x="4385" y="317657"/>
                </a:lnTo>
                <a:lnTo>
                  <a:pt x="15316" y="296233"/>
                </a:lnTo>
                <a:lnTo>
                  <a:pt x="29453" y="277766"/>
                </a:lnTo>
                <a:lnTo>
                  <a:pt x="43456" y="262019"/>
                </a:lnTo>
                <a:lnTo>
                  <a:pt x="29453" y="246273"/>
                </a:lnTo>
                <a:lnTo>
                  <a:pt x="15316" y="227803"/>
                </a:lnTo>
                <a:lnTo>
                  <a:pt x="4385" y="206374"/>
                </a:lnTo>
                <a:lnTo>
                  <a:pt x="0" y="181752"/>
                </a:lnTo>
                <a:lnTo>
                  <a:pt x="0" y="135510"/>
                </a:lnTo>
                <a:lnTo>
                  <a:pt x="25385" y="59237"/>
                </a:lnTo>
                <a:lnTo>
                  <a:pt x="81232" y="18777"/>
                </a:lnTo>
                <a:lnTo>
                  <a:pt x="137079" y="2806"/>
                </a:lnTo>
                <a:lnTo>
                  <a:pt x="162464" y="0"/>
                </a:lnTo>
                <a:lnTo>
                  <a:pt x="430286" y="0"/>
                </a:lnTo>
                <a:lnTo>
                  <a:pt x="430286" y="107005"/>
                </a:lnTo>
                <a:lnTo>
                  <a:pt x="162047" y="107005"/>
                </a:lnTo>
                <a:lnTo>
                  <a:pt x="139394" y="110787"/>
                </a:lnTo>
                <a:lnTo>
                  <a:pt x="116368" y="124769"/>
                </a:lnTo>
                <a:lnTo>
                  <a:pt x="105017" y="155237"/>
                </a:lnTo>
                <a:lnTo>
                  <a:pt x="113994" y="184806"/>
                </a:lnTo>
                <a:lnTo>
                  <a:pt x="133741" y="200115"/>
                </a:lnTo>
                <a:lnTo>
                  <a:pt x="153488" y="205858"/>
                </a:lnTo>
                <a:lnTo>
                  <a:pt x="162464" y="206729"/>
                </a:lnTo>
                <a:lnTo>
                  <a:pt x="430286" y="206729"/>
                </a:lnTo>
                <a:lnTo>
                  <a:pt x="430286" y="317305"/>
                </a:lnTo>
                <a:lnTo>
                  <a:pt x="162464" y="317305"/>
                </a:lnTo>
                <a:lnTo>
                  <a:pt x="153488" y="318334"/>
                </a:lnTo>
                <a:lnTo>
                  <a:pt x="133741" y="324295"/>
                </a:lnTo>
                <a:lnTo>
                  <a:pt x="113994" y="339502"/>
                </a:lnTo>
                <a:lnTo>
                  <a:pt x="105017" y="368269"/>
                </a:lnTo>
                <a:lnTo>
                  <a:pt x="115527" y="396177"/>
                </a:lnTo>
                <a:lnTo>
                  <a:pt x="138647" y="409888"/>
                </a:lnTo>
                <a:lnTo>
                  <a:pt x="161767" y="414429"/>
                </a:lnTo>
                <a:lnTo>
                  <a:pt x="172276" y="414826"/>
                </a:lnTo>
                <a:lnTo>
                  <a:pt x="430286" y="414826"/>
                </a:lnTo>
                <a:lnTo>
                  <a:pt x="430286" y="524064"/>
                </a:lnTo>
                <a:close/>
              </a:path>
              <a:path w="430529" h="524510">
                <a:moveTo>
                  <a:pt x="430286" y="107141"/>
                </a:moveTo>
                <a:lnTo>
                  <a:pt x="172276" y="107141"/>
                </a:lnTo>
                <a:lnTo>
                  <a:pt x="162047" y="107005"/>
                </a:lnTo>
                <a:lnTo>
                  <a:pt x="430286" y="107005"/>
                </a:lnTo>
                <a:lnTo>
                  <a:pt x="430286" y="107141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053" y="431669"/>
            <a:ext cx="539750" cy="520700"/>
          </a:xfrm>
          <a:custGeom>
            <a:avLst/>
            <a:gdLst/>
            <a:ahLst/>
            <a:cxnLst/>
            <a:rect l="l" t="t" r="r" b="b"/>
            <a:pathLst>
              <a:path w="539750" h="520700">
                <a:moveTo>
                  <a:pt x="129093" y="520220"/>
                </a:moveTo>
                <a:lnTo>
                  <a:pt x="0" y="520220"/>
                </a:lnTo>
                <a:lnTo>
                  <a:pt x="156264" y="49438"/>
                </a:lnTo>
                <a:lnTo>
                  <a:pt x="160024" y="41714"/>
                </a:lnTo>
                <a:lnTo>
                  <a:pt x="171066" y="24719"/>
                </a:lnTo>
                <a:lnTo>
                  <a:pt x="189027" y="7724"/>
                </a:lnTo>
                <a:lnTo>
                  <a:pt x="213546" y="0"/>
                </a:lnTo>
                <a:lnTo>
                  <a:pt x="326132" y="0"/>
                </a:lnTo>
                <a:lnTo>
                  <a:pt x="368602" y="24719"/>
                </a:lnTo>
                <a:lnTo>
                  <a:pt x="402773" y="107789"/>
                </a:lnTo>
                <a:lnTo>
                  <a:pt x="260132" y="107789"/>
                </a:lnTo>
                <a:lnTo>
                  <a:pt x="129093" y="520220"/>
                </a:lnTo>
                <a:close/>
              </a:path>
              <a:path w="539750" h="520700">
                <a:moveTo>
                  <a:pt x="539705" y="520220"/>
                </a:moveTo>
                <a:lnTo>
                  <a:pt x="416415" y="520220"/>
                </a:lnTo>
                <a:lnTo>
                  <a:pt x="285376" y="107789"/>
                </a:lnTo>
                <a:lnTo>
                  <a:pt x="402773" y="107789"/>
                </a:lnTo>
                <a:lnTo>
                  <a:pt x="539705" y="52022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648" y="431669"/>
            <a:ext cx="539750" cy="520700"/>
          </a:xfrm>
          <a:custGeom>
            <a:avLst/>
            <a:gdLst/>
            <a:ahLst/>
            <a:cxnLst/>
            <a:rect l="l" t="t" r="r" b="b"/>
            <a:pathLst>
              <a:path w="539750" h="520700">
                <a:moveTo>
                  <a:pt x="129135" y="520239"/>
                </a:moveTo>
                <a:lnTo>
                  <a:pt x="0" y="520220"/>
                </a:lnTo>
                <a:lnTo>
                  <a:pt x="156305" y="49438"/>
                </a:lnTo>
                <a:lnTo>
                  <a:pt x="189062" y="7724"/>
                </a:lnTo>
                <a:lnTo>
                  <a:pt x="213572" y="0"/>
                </a:lnTo>
                <a:lnTo>
                  <a:pt x="326174" y="0"/>
                </a:lnTo>
                <a:lnTo>
                  <a:pt x="368636" y="24719"/>
                </a:lnTo>
                <a:lnTo>
                  <a:pt x="402812" y="107789"/>
                </a:lnTo>
                <a:lnTo>
                  <a:pt x="260155" y="107789"/>
                </a:lnTo>
                <a:lnTo>
                  <a:pt x="129135" y="520239"/>
                </a:lnTo>
                <a:close/>
              </a:path>
              <a:path w="539750" h="520700">
                <a:moveTo>
                  <a:pt x="539741" y="520239"/>
                </a:moveTo>
                <a:lnTo>
                  <a:pt x="416460" y="520239"/>
                </a:lnTo>
                <a:lnTo>
                  <a:pt x="285385" y="107789"/>
                </a:lnTo>
                <a:lnTo>
                  <a:pt x="402812" y="107789"/>
                </a:lnTo>
                <a:lnTo>
                  <a:pt x="539741" y="520239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1928" y="431643"/>
            <a:ext cx="410845" cy="105410"/>
          </a:xfrm>
          <a:custGeom>
            <a:avLst/>
            <a:gdLst/>
            <a:ahLst/>
            <a:cxnLst/>
            <a:rect l="l" t="t" r="r" b="b"/>
            <a:pathLst>
              <a:path w="410844" h="105409">
                <a:moveTo>
                  <a:pt x="410346" y="104850"/>
                </a:moveTo>
                <a:lnTo>
                  <a:pt x="0" y="104850"/>
                </a:lnTo>
                <a:lnTo>
                  <a:pt x="0" y="0"/>
                </a:lnTo>
                <a:lnTo>
                  <a:pt x="410346" y="0"/>
                </a:lnTo>
                <a:lnTo>
                  <a:pt x="410346" y="10485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8605" y="536493"/>
            <a:ext cx="113664" cy="415925"/>
          </a:xfrm>
          <a:custGeom>
            <a:avLst/>
            <a:gdLst/>
            <a:ahLst/>
            <a:cxnLst/>
            <a:rect l="l" t="t" r="r" b="b"/>
            <a:pathLst>
              <a:path w="113664" h="415925">
                <a:moveTo>
                  <a:pt x="113586" y="415429"/>
                </a:moveTo>
                <a:lnTo>
                  <a:pt x="0" y="415429"/>
                </a:lnTo>
                <a:lnTo>
                  <a:pt x="0" y="0"/>
                </a:lnTo>
                <a:lnTo>
                  <a:pt x="113586" y="0"/>
                </a:lnTo>
                <a:lnTo>
                  <a:pt x="113586" y="415429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6013" y="434975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989" y="0"/>
                </a:lnTo>
              </a:path>
            </a:pathLst>
          </a:custGeom>
          <a:ln w="19050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8999" y="444500"/>
            <a:ext cx="54610" cy="1270"/>
          </a:xfrm>
          <a:custGeom>
            <a:avLst/>
            <a:gdLst/>
            <a:ahLst/>
            <a:cxnLst/>
            <a:rect l="l" t="t" r="r" b="b"/>
            <a:pathLst>
              <a:path w="54610" h="1270">
                <a:moveTo>
                  <a:pt x="0" y="0"/>
                </a:moveTo>
                <a:lnTo>
                  <a:pt x="54002" y="0"/>
                </a:lnTo>
                <a:lnTo>
                  <a:pt x="54002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7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9565" y="44576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21286">
            <a:solidFill>
              <a:srgbClr val="007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8324" y="425333"/>
            <a:ext cx="102533" cy="107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088" y="1098605"/>
            <a:ext cx="154879" cy="141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190" y="1098605"/>
            <a:ext cx="193675" cy="142240"/>
          </a:xfrm>
          <a:custGeom>
            <a:avLst/>
            <a:gdLst/>
            <a:ahLst/>
            <a:cxnLst/>
            <a:rect l="l" t="t" r="r" b="b"/>
            <a:pathLst>
              <a:path w="193675" h="142240">
                <a:moveTo>
                  <a:pt x="32848" y="141884"/>
                </a:moveTo>
                <a:lnTo>
                  <a:pt x="0" y="141884"/>
                </a:lnTo>
                <a:lnTo>
                  <a:pt x="80206" y="0"/>
                </a:lnTo>
                <a:lnTo>
                  <a:pt x="111990" y="0"/>
                </a:lnTo>
                <a:lnTo>
                  <a:pt x="127773" y="27541"/>
                </a:lnTo>
                <a:lnTo>
                  <a:pt x="94962" y="27541"/>
                </a:lnTo>
                <a:lnTo>
                  <a:pt x="63444" y="85283"/>
                </a:lnTo>
                <a:lnTo>
                  <a:pt x="160864" y="85283"/>
                </a:lnTo>
                <a:lnTo>
                  <a:pt x="175523" y="110863"/>
                </a:lnTo>
                <a:lnTo>
                  <a:pt x="49361" y="110863"/>
                </a:lnTo>
                <a:lnTo>
                  <a:pt x="32848" y="141884"/>
                </a:lnTo>
                <a:close/>
              </a:path>
              <a:path w="193675" h="142240">
                <a:moveTo>
                  <a:pt x="160864" y="85283"/>
                </a:moveTo>
                <a:lnTo>
                  <a:pt x="125543" y="85283"/>
                </a:lnTo>
                <a:lnTo>
                  <a:pt x="94962" y="27541"/>
                </a:lnTo>
                <a:lnTo>
                  <a:pt x="127773" y="27541"/>
                </a:lnTo>
                <a:lnTo>
                  <a:pt x="160864" y="85283"/>
                </a:lnTo>
                <a:close/>
              </a:path>
              <a:path w="193675" h="142240">
                <a:moveTo>
                  <a:pt x="193300" y="141884"/>
                </a:moveTo>
                <a:lnTo>
                  <a:pt x="156265" y="141884"/>
                </a:lnTo>
                <a:lnTo>
                  <a:pt x="139218" y="110863"/>
                </a:lnTo>
                <a:lnTo>
                  <a:pt x="175523" y="110863"/>
                </a:lnTo>
                <a:lnTo>
                  <a:pt x="193300" y="141884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343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302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2828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62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9434" y="1098605"/>
            <a:ext cx="193675" cy="142240"/>
          </a:xfrm>
          <a:custGeom>
            <a:avLst/>
            <a:gdLst/>
            <a:ahLst/>
            <a:cxnLst/>
            <a:rect l="l" t="t" r="r" b="b"/>
            <a:pathLst>
              <a:path w="193675" h="142240">
                <a:moveTo>
                  <a:pt x="32843" y="141884"/>
                </a:moveTo>
                <a:lnTo>
                  <a:pt x="0" y="141884"/>
                </a:lnTo>
                <a:lnTo>
                  <a:pt x="80204" y="0"/>
                </a:lnTo>
                <a:lnTo>
                  <a:pt x="112004" y="0"/>
                </a:lnTo>
                <a:lnTo>
                  <a:pt x="127783" y="27541"/>
                </a:lnTo>
                <a:lnTo>
                  <a:pt x="94967" y="27541"/>
                </a:lnTo>
                <a:lnTo>
                  <a:pt x="63439" y="85283"/>
                </a:lnTo>
                <a:lnTo>
                  <a:pt x="160864" y="85283"/>
                </a:lnTo>
                <a:lnTo>
                  <a:pt x="175519" y="110863"/>
                </a:lnTo>
                <a:lnTo>
                  <a:pt x="49364" y="110863"/>
                </a:lnTo>
                <a:lnTo>
                  <a:pt x="32843" y="141884"/>
                </a:lnTo>
                <a:close/>
              </a:path>
              <a:path w="193675" h="142240">
                <a:moveTo>
                  <a:pt x="160864" y="85283"/>
                </a:moveTo>
                <a:lnTo>
                  <a:pt x="125562" y="85283"/>
                </a:lnTo>
                <a:lnTo>
                  <a:pt x="94967" y="27541"/>
                </a:lnTo>
                <a:lnTo>
                  <a:pt x="127783" y="27541"/>
                </a:lnTo>
                <a:lnTo>
                  <a:pt x="160864" y="85283"/>
                </a:lnTo>
                <a:close/>
              </a:path>
              <a:path w="193675" h="142240">
                <a:moveTo>
                  <a:pt x="193291" y="141884"/>
                </a:moveTo>
                <a:lnTo>
                  <a:pt x="156260" y="141884"/>
                </a:lnTo>
                <a:lnTo>
                  <a:pt x="139230" y="110863"/>
                </a:lnTo>
                <a:lnTo>
                  <a:pt x="175519" y="110863"/>
                </a:lnTo>
                <a:lnTo>
                  <a:pt x="193291" y="141884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8297" y="1098550"/>
            <a:ext cx="298558" cy="142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0559" y="1098605"/>
            <a:ext cx="158431" cy="141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15362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97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6870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45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3466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93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4971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64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7246" y="111061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103" y="0"/>
                </a:lnTo>
              </a:path>
            </a:pathLst>
          </a:custGeom>
          <a:ln w="241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7246" y="1122680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19" h="31750">
                <a:moveTo>
                  <a:pt x="0" y="0"/>
                </a:moveTo>
                <a:lnTo>
                  <a:pt x="32945" y="0"/>
                </a:lnTo>
                <a:lnTo>
                  <a:pt x="3294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7246" y="116649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27" y="0"/>
                </a:lnTo>
              </a:path>
            </a:pathLst>
          </a:custGeom>
          <a:ln w="24130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7246" y="117856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0" y="0"/>
                </a:moveTo>
                <a:lnTo>
                  <a:pt x="32945" y="0"/>
                </a:lnTo>
                <a:lnTo>
                  <a:pt x="3294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7246" y="122745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40" y="0"/>
                </a:lnTo>
              </a:path>
            </a:pathLst>
          </a:custGeom>
          <a:ln w="2666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0060" y="1098605"/>
            <a:ext cx="158434" cy="141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4880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83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6356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41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56" y="1098605"/>
            <a:ext cx="158395" cy="141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3313" y="1098605"/>
            <a:ext cx="180311" cy="141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7308" y="1098605"/>
            <a:ext cx="158433" cy="141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2130" y="111131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83" y="0"/>
                </a:lnTo>
              </a:path>
            </a:pathLst>
          </a:custGeom>
          <a:ln w="254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3640" y="1124034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455"/>
                </a:lnTo>
              </a:path>
            </a:pathLst>
          </a:custGeom>
          <a:ln w="32941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5910" y="111061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103" y="0"/>
                </a:lnTo>
              </a:path>
            </a:pathLst>
          </a:custGeom>
          <a:ln w="2412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05910" y="1122680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0"/>
                </a:moveTo>
                <a:lnTo>
                  <a:pt x="32945" y="0"/>
                </a:lnTo>
                <a:lnTo>
                  <a:pt x="3294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05910" y="116649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426" y="0"/>
                </a:lnTo>
              </a:path>
            </a:pathLst>
          </a:custGeom>
          <a:ln w="24130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05910" y="1178560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0" y="0"/>
                </a:moveTo>
                <a:lnTo>
                  <a:pt x="32945" y="0"/>
                </a:lnTo>
                <a:lnTo>
                  <a:pt x="32945" y="35559"/>
                </a:lnTo>
                <a:lnTo>
                  <a:pt x="0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9F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05910" y="122745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36" y="0"/>
                </a:lnTo>
              </a:path>
            </a:pathLst>
          </a:custGeom>
          <a:ln w="26669">
            <a:solidFill>
              <a:srgbClr val="9FA1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3018" y="1098605"/>
            <a:ext cx="185304" cy="1418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54462" y="2262176"/>
            <a:ext cx="1931186" cy="36683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5080" y="3572237"/>
            <a:ext cx="1931187" cy="29384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18963" y="2126829"/>
            <a:ext cx="734682" cy="7346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04335" y="2115675"/>
            <a:ext cx="734682" cy="745596"/>
          </a:xfrm>
          <a:custGeom>
            <a:avLst/>
            <a:gdLst/>
            <a:ahLst/>
            <a:cxnLst/>
            <a:rect l="l" t="t" r="r" b="b"/>
            <a:pathLst>
              <a:path w="636904" h="636904">
                <a:moveTo>
                  <a:pt x="636810" y="318405"/>
                </a:moveTo>
                <a:lnTo>
                  <a:pt x="633357" y="365457"/>
                </a:lnTo>
                <a:lnTo>
                  <a:pt x="623328" y="410366"/>
                </a:lnTo>
                <a:lnTo>
                  <a:pt x="607215" y="452638"/>
                </a:lnTo>
                <a:lnTo>
                  <a:pt x="585511" y="491781"/>
                </a:lnTo>
                <a:lnTo>
                  <a:pt x="558708" y="527304"/>
                </a:lnTo>
                <a:lnTo>
                  <a:pt x="527298" y="558712"/>
                </a:lnTo>
                <a:lnTo>
                  <a:pt x="491776" y="585514"/>
                </a:lnTo>
                <a:lnTo>
                  <a:pt x="452632" y="607217"/>
                </a:lnTo>
                <a:lnTo>
                  <a:pt x="410360" y="623329"/>
                </a:lnTo>
                <a:lnTo>
                  <a:pt x="365453" y="633358"/>
                </a:lnTo>
                <a:lnTo>
                  <a:pt x="318403" y="636810"/>
                </a:lnTo>
                <a:lnTo>
                  <a:pt x="271350" y="633358"/>
                </a:lnTo>
                <a:lnTo>
                  <a:pt x="226442" y="623329"/>
                </a:lnTo>
                <a:lnTo>
                  <a:pt x="184170" y="607217"/>
                </a:lnTo>
                <a:lnTo>
                  <a:pt x="145027" y="585514"/>
                </a:lnTo>
                <a:lnTo>
                  <a:pt x="109505" y="558712"/>
                </a:lnTo>
                <a:lnTo>
                  <a:pt x="78097" y="527304"/>
                </a:lnTo>
                <a:lnTo>
                  <a:pt x="51295" y="491781"/>
                </a:lnTo>
                <a:lnTo>
                  <a:pt x="29592" y="452638"/>
                </a:lnTo>
                <a:lnTo>
                  <a:pt x="13480" y="410366"/>
                </a:lnTo>
                <a:lnTo>
                  <a:pt x="3452" y="365457"/>
                </a:lnTo>
                <a:lnTo>
                  <a:pt x="0" y="318405"/>
                </a:lnTo>
                <a:lnTo>
                  <a:pt x="3452" y="271354"/>
                </a:lnTo>
                <a:lnTo>
                  <a:pt x="13480" y="226446"/>
                </a:lnTo>
                <a:lnTo>
                  <a:pt x="29592" y="184174"/>
                </a:lnTo>
                <a:lnTo>
                  <a:pt x="51295" y="145031"/>
                </a:lnTo>
                <a:lnTo>
                  <a:pt x="78097" y="109509"/>
                </a:lnTo>
                <a:lnTo>
                  <a:pt x="109505" y="78100"/>
                </a:lnTo>
                <a:lnTo>
                  <a:pt x="145027" y="51297"/>
                </a:lnTo>
                <a:lnTo>
                  <a:pt x="184170" y="29593"/>
                </a:lnTo>
                <a:lnTo>
                  <a:pt x="226442" y="13481"/>
                </a:lnTo>
                <a:lnTo>
                  <a:pt x="271350" y="3452"/>
                </a:lnTo>
                <a:lnTo>
                  <a:pt x="318403" y="0"/>
                </a:lnTo>
                <a:lnTo>
                  <a:pt x="365453" y="3452"/>
                </a:lnTo>
                <a:lnTo>
                  <a:pt x="410360" y="13481"/>
                </a:lnTo>
                <a:lnTo>
                  <a:pt x="452632" y="29593"/>
                </a:lnTo>
                <a:lnTo>
                  <a:pt x="491776" y="51297"/>
                </a:lnTo>
                <a:lnTo>
                  <a:pt x="527298" y="78100"/>
                </a:lnTo>
                <a:lnTo>
                  <a:pt x="558708" y="109509"/>
                </a:lnTo>
                <a:lnTo>
                  <a:pt x="585511" y="145031"/>
                </a:lnTo>
                <a:lnTo>
                  <a:pt x="607215" y="184174"/>
                </a:lnTo>
                <a:lnTo>
                  <a:pt x="623328" y="226446"/>
                </a:lnTo>
                <a:lnTo>
                  <a:pt x="633357" y="271354"/>
                </a:lnTo>
                <a:lnTo>
                  <a:pt x="636810" y="318405"/>
                </a:lnTo>
                <a:close/>
              </a:path>
            </a:pathLst>
          </a:custGeom>
          <a:ln w="7090">
            <a:solidFill>
              <a:srgbClr val="00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41544" y="3284621"/>
            <a:ext cx="734682" cy="734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51325" y="3302404"/>
            <a:ext cx="709514" cy="721236"/>
          </a:xfrm>
          <a:custGeom>
            <a:avLst/>
            <a:gdLst/>
            <a:ahLst/>
            <a:cxnLst/>
            <a:rect l="l" t="t" r="r" b="b"/>
            <a:pathLst>
              <a:path w="636904" h="636904">
                <a:moveTo>
                  <a:pt x="636803" y="318401"/>
                </a:moveTo>
                <a:lnTo>
                  <a:pt x="633351" y="365452"/>
                </a:lnTo>
                <a:lnTo>
                  <a:pt x="623322" y="410360"/>
                </a:lnTo>
                <a:lnTo>
                  <a:pt x="607209" y="452631"/>
                </a:lnTo>
                <a:lnTo>
                  <a:pt x="585506" y="491774"/>
                </a:lnTo>
                <a:lnTo>
                  <a:pt x="558703" y="527297"/>
                </a:lnTo>
                <a:lnTo>
                  <a:pt x="527295" y="558705"/>
                </a:lnTo>
                <a:lnTo>
                  <a:pt x="491773" y="585507"/>
                </a:lnTo>
                <a:lnTo>
                  <a:pt x="452630" y="607211"/>
                </a:lnTo>
                <a:lnTo>
                  <a:pt x="410359" y="623324"/>
                </a:lnTo>
                <a:lnTo>
                  <a:pt x="365452" y="633352"/>
                </a:lnTo>
                <a:lnTo>
                  <a:pt x="318401" y="636805"/>
                </a:lnTo>
                <a:lnTo>
                  <a:pt x="271350" y="633352"/>
                </a:lnTo>
                <a:lnTo>
                  <a:pt x="226442" y="623324"/>
                </a:lnTo>
                <a:lnTo>
                  <a:pt x="184171" y="607211"/>
                </a:lnTo>
                <a:lnTo>
                  <a:pt x="145028" y="585507"/>
                </a:lnTo>
                <a:lnTo>
                  <a:pt x="109506" y="558705"/>
                </a:lnTo>
                <a:lnTo>
                  <a:pt x="78098" y="527297"/>
                </a:lnTo>
                <a:lnTo>
                  <a:pt x="51296" y="491774"/>
                </a:lnTo>
                <a:lnTo>
                  <a:pt x="29592" y="452631"/>
                </a:lnTo>
                <a:lnTo>
                  <a:pt x="13480" y="410360"/>
                </a:lnTo>
                <a:lnTo>
                  <a:pt x="3452" y="365452"/>
                </a:lnTo>
                <a:lnTo>
                  <a:pt x="0" y="318401"/>
                </a:lnTo>
                <a:lnTo>
                  <a:pt x="3452" y="271351"/>
                </a:lnTo>
                <a:lnTo>
                  <a:pt x="13480" y="226444"/>
                </a:lnTo>
                <a:lnTo>
                  <a:pt x="29592" y="184173"/>
                </a:lnTo>
                <a:lnTo>
                  <a:pt x="51296" y="145030"/>
                </a:lnTo>
                <a:lnTo>
                  <a:pt x="78098" y="109508"/>
                </a:lnTo>
                <a:lnTo>
                  <a:pt x="109506" y="78100"/>
                </a:lnTo>
                <a:lnTo>
                  <a:pt x="145028" y="51297"/>
                </a:lnTo>
                <a:lnTo>
                  <a:pt x="184171" y="29593"/>
                </a:lnTo>
                <a:lnTo>
                  <a:pt x="226442" y="13481"/>
                </a:lnTo>
                <a:lnTo>
                  <a:pt x="271350" y="3452"/>
                </a:lnTo>
                <a:lnTo>
                  <a:pt x="318401" y="0"/>
                </a:lnTo>
                <a:lnTo>
                  <a:pt x="365452" y="3452"/>
                </a:lnTo>
                <a:lnTo>
                  <a:pt x="410359" y="13481"/>
                </a:lnTo>
                <a:lnTo>
                  <a:pt x="452630" y="29593"/>
                </a:lnTo>
                <a:lnTo>
                  <a:pt x="491773" y="51297"/>
                </a:lnTo>
                <a:lnTo>
                  <a:pt x="527295" y="78100"/>
                </a:lnTo>
                <a:lnTo>
                  <a:pt x="558703" y="109508"/>
                </a:lnTo>
                <a:lnTo>
                  <a:pt x="585506" y="145030"/>
                </a:lnTo>
                <a:lnTo>
                  <a:pt x="607209" y="184173"/>
                </a:lnTo>
                <a:lnTo>
                  <a:pt x="623322" y="226444"/>
                </a:lnTo>
                <a:lnTo>
                  <a:pt x="633351" y="271351"/>
                </a:lnTo>
                <a:lnTo>
                  <a:pt x="636803" y="318401"/>
                </a:lnTo>
                <a:close/>
              </a:path>
            </a:pathLst>
          </a:custGeom>
          <a:ln w="7090">
            <a:solidFill>
              <a:srgbClr val="00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85778" y="2144603"/>
            <a:ext cx="1194435" cy="0"/>
          </a:xfrm>
          <a:custGeom>
            <a:avLst/>
            <a:gdLst/>
            <a:ahLst/>
            <a:cxnLst/>
            <a:rect l="l" t="t" r="r" b="b"/>
            <a:pathLst>
              <a:path w="1194435">
                <a:moveTo>
                  <a:pt x="0" y="0"/>
                </a:moveTo>
                <a:lnTo>
                  <a:pt x="186541" y="0"/>
                </a:lnTo>
                <a:lnTo>
                  <a:pt x="596933" y="0"/>
                </a:lnTo>
                <a:lnTo>
                  <a:pt x="1007325" y="0"/>
                </a:lnTo>
                <a:lnTo>
                  <a:pt x="1193867" y="0"/>
                </a:lnTo>
              </a:path>
            </a:pathLst>
          </a:custGeom>
          <a:ln w="7090">
            <a:solidFill>
              <a:srgbClr val="00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80213" y="2144603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46635"/>
                </a:lnTo>
                <a:lnTo>
                  <a:pt x="0" y="149233"/>
                </a:lnTo>
                <a:lnTo>
                  <a:pt x="0" y="251831"/>
                </a:lnTo>
                <a:lnTo>
                  <a:pt x="0" y="298466"/>
                </a:lnTo>
              </a:path>
            </a:pathLst>
          </a:custGeom>
          <a:ln w="7090">
            <a:solidFill>
              <a:srgbClr val="00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60839" y="3651666"/>
            <a:ext cx="1085850" cy="0"/>
          </a:xfrm>
          <a:custGeom>
            <a:avLst/>
            <a:gdLst/>
            <a:ahLst/>
            <a:cxnLst/>
            <a:rect l="l" t="t" r="r" b="b"/>
            <a:pathLst>
              <a:path w="1085850">
                <a:moveTo>
                  <a:pt x="0" y="0"/>
                </a:moveTo>
                <a:lnTo>
                  <a:pt x="169583" y="0"/>
                </a:lnTo>
                <a:lnTo>
                  <a:pt x="542668" y="0"/>
                </a:lnTo>
                <a:lnTo>
                  <a:pt x="915753" y="0"/>
                </a:lnTo>
                <a:lnTo>
                  <a:pt x="1085337" y="0"/>
                </a:lnTo>
              </a:path>
            </a:pathLst>
          </a:custGeom>
          <a:ln w="7090">
            <a:solidFill>
              <a:srgbClr val="00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5717" y="511420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79" y="22128"/>
                </a:moveTo>
                <a:lnTo>
                  <a:pt x="4936" y="22128"/>
                </a:lnTo>
                <a:lnTo>
                  <a:pt x="0" y="17178"/>
                </a:lnTo>
                <a:lnTo>
                  <a:pt x="0" y="4949"/>
                </a:lnTo>
                <a:lnTo>
                  <a:pt x="4936" y="0"/>
                </a:lnTo>
                <a:lnTo>
                  <a:pt x="17179" y="0"/>
                </a:lnTo>
                <a:lnTo>
                  <a:pt x="22122" y="4949"/>
                </a:lnTo>
                <a:lnTo>
                  <a:pt x="22122" y="17178"/>
                </a:lnTo>
                <a:lnTo>
                  <a:pt x="17179" y="22128"/>
                </a:lnTo>
                <a:close/>
              </a:path>
            </a:pathLst>
          </a:custGeom>
          <a:solidFill>
            <a:srgbClr val="00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123" y="6991154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0" y="122577"/>
                </a:moveTo>
                <a:lnTo>
                  <a:pt x="0" y="0"/>
                </a:lnTo>
                <a:lnTo>
                  <a:pt x="61288" y="61284"/>
                </a:lnTo>
                <a:lnTo>
                  <a:pt x="0" y="12257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75924" y="6901661"/>
            <a:ext cx="276944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231F20"/>
                </a:solidFill>
                <a:latin typeface="맑은 고딕"/>
                <a:cs typeface="맑은 고딕"/>
              </a:rPr>
              <a:t>Specification </a:t>
            </a:r>
            <a:r>
              <a:rPr sz="1600" spc="-15" dirty="0">
                <a:solidFill>
                  <a:srgbClr val="231F20"/>
                </a:solidFill>
                <a:latin typeface="맑은 고딕"/>
                <a:cs typeface="맑은 고딕"/>
              </a:rPr>
              <a:t>of</a:t>
            </a:r>
            <a:r>
              <a:rPr sz="1600" spc="-25" dirty="0">
                <a:solidFill>
                  <a:srgbClr val="231F20"/>
                </a:solidFill>
                <a:latin typeface="맑은 고딕"/>
                <a:cs typeface="맑은 고딕"/>
              </a:rPr>
              <a:t> CATACUBE™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83640" y="2991871"/>
            <a:ext cx="1085850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0" dirty="0">
                <a:solidFill>
                  <a:srgbClr val="231F20"/>
                </a:solidFill>
                <a:latin typeface="맑은 고딕"/>
                <a:cs typeface="맑은 고딕"/>
              </a:rPr>
              <a:t>Control </a:t>
            </a:r>
            <a:r>
              <a:rPr sz="900" dirty="0">
                <a:solidFill>
                  <a:srgbClr val="231F20"/>
                </a:solidFill>
                <a:latin typeface="맑은 고딕"/>
                <a:cs typeface="맑은 고딕"/>
              </a:rPr>
              <a:t>Panel</a:t>
            </a:r>
            <a:r>
              <a:rPr sz="900" spc="-40" dirty="0">
                <a:solidFill>
                  <a:srgbClr val="231F20"/>
                </a:solidFill>
                <a:latin typeface="맑은 고딕"/>
                <a:cs typeface="맑은 고딕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맑은 고딕"/>
                <a:cs typeface="맑은 고딕"/>
              </a:rPr>
              <a:t>Unit</a:t>
            </a:r>
            <a:endParaRPr sz="900" dirty="0">
              <a:latin typeface="맑은 고딕"/>
              <a:cs typeface="맑은 고딕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83640" y="4165443"/>
            <a:ext cx="1273445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231F20"/>
                </a:solidFill>
                <a:latin typeface="맑은 고딕"/>
                <a:cs typeface="맑은 고딕"/>
              </a:rPr>
              <a:t>Reactor </a:t>
            </a:r>
            <a:r>
              <a:rPr sz="900" spc="10" dirty="0">
                <a:solidFill>
                  <a:srgbClr val="231F20"/>
                </a:solidFill>
                <a:latin typeface="맑은 고딕"/>
                <a:cs typeface="맑은 고딕"/>
              </a:rPr>
              <a:t>&amp; </a:t>
            </a:r>
            <a:r>
              <a:rPr sz="900" spc="0" dirty="0">
                <a:solidFill>
                  <a:srgbClr val="231F20"/>
                </a:solidFill>
                <a:latin typeface="맑은 고딕"/>
                <a:cs typeface="맑은 고딕"/>
              </a:rPr>
              <a:t>Heater</a:t>
            </a:r>
            <a:r>
              <a:rPr sz="900" spc="-40" dirty="0">
                <a:solidFill>
                  <a:srgbClr val="231F20"/>
                </a:solidFill>
                <a:latin typeface="맑은 고딕"/>
                <a:cs typeface="맑은 고딕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맑은 고딕"/>
                <a:cs typeface="맑은 고딕"/>
              </a:rPr>
              <a:t>Unit</a:t>
            </a:r>
            <a:endParaRPr sz="900" dirty="0">
              <a:latin typeface="맑은 고딕"/>
              <a:cs typeface="맑은 고딕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69959" y="1371519"/>
            <a:ext cx="7493000" cy="642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0"/>
              </a:spcBef>
            </a:pPr>
            <a:r>
              <a:rPr sz="1500" b="1" spc="21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(CTS-S1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55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/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22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CTS-HP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55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/</a:t>
            </a:r>
            <a:r>
              <a:rPr sz="1500" b="1" spc="6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 </a:t>
            </a:r>
            <a:r>
              <a:rPr sz="1500" b="1" spc="215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icrosoft Sans Serif"/>
              </a:rPr>
              <a:t>CTS-HPC11)</a:t>
            </a:r>
            <a:endParaRPr sz="1500" b="1" dirty="0">
              <a:latin typeface="Malgun Gothic" panose="020B0503020000020004" pitchFamily="34" charset="-127"/>
              <a:ea typeface="Malgun Gothic" panose="020B0503020000020004" pitchFamily="34" charset="-127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92444"/>
              </p:ext>
            </p:extLst>
          </p:nvPr>
        </p:nvGraphicFramePr>
        <p:xfrm>
          <a:off x="441359" y="7297247"/>
          <a:ext cx="7660007" cy="907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7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97840" algn="ctr">
                        <a:lnSpc>
                          <a:spcPct val="100000"/>
                        </a:lnSpc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Model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CTS-S1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CTS-HP1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CTS-HPC1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Q'ty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Unit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Standard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High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High Pressure&amp;High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Capacity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28">
                <a:tc rowSpan="2"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Operating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  <a:p>
                      <a:pPr marL="1619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Condition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Max. Working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10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250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Max. Working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Temperature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℃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900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32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07010" marR="60960" indent="-161290" algn="ctr">
                        <a:lnSpc>
                          <a:spcPct val="116700"/>
                        </a:lnSpc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Specification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of  Reactor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90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Type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52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Tubular ( Vertical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Type / O-Ring Seal or Metal Seal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Catalyst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Volume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cc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 ~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20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50 ~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300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Material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16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304SS, 316SS, Inconel 800H, 310SS, 321SS, Hastelloy-C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etc.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Accessories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8102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Thermo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well,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Distributing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Holder,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Reactor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Holder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328">
                <a:tc rowSpan="2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9695" marR="107950" indent="174625" algn="ctr">
                        <a:lnSpc>
                          <a:spcPct val="116700"/>
                        </a:lnSpc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Main 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Compo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nen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ts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  <a:p>
                      <a:pPr marL="1581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of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System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Feed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Product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Tank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Feed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Pump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10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cc/min.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40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cc/min.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 Mixer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Pre-heater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772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In Line Static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OD1/2"x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6"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L 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316SS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Pre-heater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1kw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Reactor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82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82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82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822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OD1/2"(ID0.43")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x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10"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L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OD1.6"(ID1.3")X16"L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82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Pre-Heater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1-zone /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1kw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95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1-zone /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2kw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Heater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Reactor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3-zone /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3kw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0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3-zone /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4.5kw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Separator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10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250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Cooler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29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Double Pipe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Type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Shell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Coil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Type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Vent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Buffer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Temperature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Sensor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10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442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Thermocouple-K Type /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0.5,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1,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1.6,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3.2 /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316SS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Gauge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10 bar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63)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300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63)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2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Transmitter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10 bar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(4~20mA)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21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300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(4~20mA)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8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Level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Transmitter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384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Capacitance Type / Sheath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Dia.-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6 / 316SS / 4~20mA /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24VDC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86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Level Sensor (Feed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Product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Tank)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384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Capacitance Type / Sheath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Dia.-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굴림"/>
                          <a:cs typeface="굴림"/>
                        </a:rPr>
                        <a:t>Φ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6 / 316SS / 4~20mA /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24VDC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Mass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Flow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Controller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0~500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sccpm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0~500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sccpm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0~35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slpm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Safety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0.68~15.5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155~255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603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Back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 Controller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(Mass Type / 0 ~ 25 bar / 0~5VDC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32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Level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Magnetic Solenoid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V/V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965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Pneumatic Control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(Auto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Control/F.C)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Emergency</a:t>
                      </a:r>
                      <a:r>
                        <a:rPr sz="1000" spc="2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505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Pneumatic On/Off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Ball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 (3-Way 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Air Cylinder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Type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47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Pressure Reducing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N/A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78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4,000 psig (272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bar)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N/A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75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 ~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250 psig (17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bar)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Valves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Fittings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029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1/8", 1/4", 1/2"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Tube Compression Type /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316SS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2701">
                <a:tc rowSpan="2"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System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486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Touch Monitor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(12"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TFT LCD) + PLC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System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27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79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Software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HMI 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Visual Basic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Graphics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6599"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Frame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Frame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8359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SS41 /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Silk Printing, Painting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/ Moving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Caster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6599">
                <a:tc>
                  <a:txBody>
                    <a:bodyPr/>
                    <a:lstStyle/>
                    <a:p>
                      <a:pPr marL="23050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Others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Spare Part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Kit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1-Year Usage: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O-Ring (for Reactor), Temperature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Sensor (3ea),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SSR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243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415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Option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Heating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Mantle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0" marR="52069" algn="ctr">
                        <a:lnSpc>
                          <a:spcPct val="116700"/>
                        </a:lnSpc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Available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to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User's  Selection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Heating Feed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Tank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Product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Tank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Chromatograph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Analyzing Product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Gases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(Outside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Installation)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9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Detector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Detecting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 Leakage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Gases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Analyzer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Analyzing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 Gases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like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CO, CO2, Nox, Sox,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etc. (Outside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Installation)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Mass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Flow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Controller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Additional Feed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Gases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3 pcs of MFC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Refrigerator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Cooling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Product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Gases / Bath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Circulator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Type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Weighing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Balance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Weighing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Feed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Tank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&amp;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Product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Tank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(Inside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installation)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Wet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Meter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0.5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~ 5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ℓ/rev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3586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PC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Base DAQ/HMI Control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System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DAQ System, PLC Control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System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Spare Part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Kit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For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1-Year </a:t>
                      </a:r>
                      <a:r>
                        <a:rPr sz="1000" spc="0" dirty="0">
                          <a:solidFill>
                            <a:srgbClr val="231F20"/>
                          </a:solidFill>
                          <a:latin typeface="맑은 고딕"/>
                          <a:cs typeface="맑은 고딕"/>
                        </a:rPr>
                        <a:t>Usage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82" name="object 82"/>
          <p:cNvSpPr/>
          <p:nvPr/>
        </p:nvSpPr>
        <p:spPr>
          <a:xfrm>
            <a:off x="4827258" y="435325"/>
            <a:ext cx="3718560" cy="1164590"/>
          </a:xfrm>
          <a:custGeom>
            <a:avLst/>
            <a:gdLst/>
            <a:ahLst/>
            <a:cxnLst/>
            <a:rect l="l" t="t" r="r" b="b"/>
            <a:pathLst>
              <a:path w="3718559" h="1164590">
                <a:moveTo>
                  <a:pt x="3718272" y="1164321"/>
                </a:moveTo>
                <a:lnTo>
                  <a:pt x="0" y="1164321"/>
                </a:lnTo>
                <a:lnTo>
                  <a:pt x="0" y="0"/>
                </a:lnTo>
                <a:lnTo>
                  <a:pt x="3718272" y="0"/>
                </a:lnTo>
                <a:lnTo>
                  <a:pt x="3718272" y="1164321"/>
                </a:lnTo>
                <a:close/>
              </a:path>
            </a:pathLst>
          </a:custGeom>
          <a:solidFill>
            <a:srgbClr val="00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27257" y="435326"/>
            <a:ext cx="3718560" cy="1164590"/>
          </a:xfrm>
          <a:custGeom>
            <a:avLst/>
            <a:gdLst/>
            <a:ahLst/>
            <a:cxnLst/>
            <a:rect l="l" t="t" r="r" b="b"/>
            <a:pathLst>
              <a:path w="3718559" h="1164590">
                <a:moveTo>
                  <a:pt x="3718272" y="1164321"/>
                </a:moveTo>
                <a:lnTo>
                  <a:pt x="3137292" y="1164321"/>
                </a:lnTo>
                <a:lnTo>
                  <a:pt x="1859136" y="1164321"/>
                </a:lnTo>
                <a:lnTo>
                  <a:pt x="580980" y="1164321"/>
                </a:lnTo>
                <a:lnTo>
                  <a:pt x="0" y="1164321"/>
                </a:lnTo>
                <a:lnTo>
                  <a:pt x="0" y="982396"/>
                </a:lnTo>
                <a:lnTo>
                  <a:pt x="0" y="582160"/>
                </a:lnTo>
                <a:lnTo>
                  <a:pt x="0" y="181925"/>
                </a:lnTo>
                <a:lnTo>
                  <a:pt x="0" y="0"/>
                </a:lnTo>
                <a:lnTo>
                  <a:pt x="580980" y="0"/>
                </a:lnTo>
                <a:lnTo>
                  <a:pt x="1859136" y="0"/>
                </a:lnTo>
                <a:lnTo>
                  <a:pt x="3137292" y="0"/>
                </a:lnTo>
                <a:lnTo>
                  <a:pt x="3718272" y="0"/>
                </a:lnTo>
                <a:lnTo>
                  <a:pt x="3718272" y="181925"/>
                </a:lnTo>
                <a:lnTo>
                  <a:pt x="3718272" y="582160"/>
                </a:lnTo>
                <a:lnTo>
                  <a:pt x="3718272" y="982396"/>
                </a:lnTo>
                <a:lnTo>
                  <a:pt x="3718272" y="1164321"/>
                </a:lnTo>
                <a:close/>
              </a:path>
            </a:pathLst>
          </a:custGeom>
          <a:ln w="3545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2012" y="18284176"/>
            <a:ext cx="8542020" cy="1301749"/>
          </a:xfrm>
          <a:custGeom>
            <a:avLst/>
            <a:gdLst/>
            <a:ahLst/>
            <a:cxnLst/>
            <a:rect l="l" t="t" r="r" b="b"/>
            <a:pathLst>
              <a:path w="8542020" h="653415">
                <a:moveTo>
                  <a:pt x="8541983" y="653210"/>
                </a:moveTo>
                <a:lnTo>
                  <a:pt x="0" y="653210"/>
                </a:lnTo>
                <a:lnTo>
                  <a:pt x="0" y="0"/>
                </a:lnTo>
                <a:lnTo>
                  <a:pt x="8541983" y="0"/>
                </a:lnTo>
                <a:lnTo>
                  <a:pt x="8541983" y="653210"/>
                </a:lnTo>
                <a:close/>
              </a:path>
            </a:pathLst>
          </a:custGeom>
          <a:solidFill>
            <a:srgbClr val="00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92" y="19449116"/>
            <a:ext cx="8542020" cy="653415"/>
          </a:xfrm>
          <a:custGeom>
            <a:avLst/>
            <a:gdLst/>
            <a:ahLst/>
            <a:cxnLst/>
            <a:rect l="l" t="t" r="r" b="b"/>
            <a:pathLst>
              <a:path w="8542020" h="653415">
                <a:moveTo>
                  <a:pt x="8541983" y="653210"/>
                </a:moveTo>
                <a:lnTo>
                  <a:pt x="7207298" y="653210"/>
                </a:lnTo>
                <a:lnTo>
                  <a:pt x="4270991" y="653210"/>
                </a:lnTo>
                <a:lnTo>
                  <a:pt x="1334684" y="653210"/>
                </a:lnTo>
                <a:lnTo>
                  <a:pt x="0" y="653210"/>
                </a:lnTo>
                <a:lnTo>
                  <a:pt x="0" y="551146"/>
                </a:lnTo>
                <a:lnTo>
                  <a:pt x="0" y="326605"/>
                </a:lnTo>
                <a:lnTo>
                  <a:pt x="0" y="102064"/>
                </a:lnTo>
                <a:lnTo>
                  <a:pt x="0" y="0"/>
                </a:lnTo>
                <a:lnTo>
                  <a:pt x="1334684" y="0"/>
                </a:lnTo>
                <a:lnTo>
                  <a:pt x="4270991" y="0"/>
                </a:lnTo>
                <a:lnTo>
                  <a:pt x="7207298" y="0"/>
                </a:lnTo>
                <a:lnTo>
                  <a:pt x="8541983" y="0"/>
                </a:lnTo>
                <a:lnTo>
                  <a:pt x="8541983" y="102064"/>
                </a:lnTo>
                <a:lnTo>
                  <a:pt x="8541983" y="326605"/>
                </a:lnTo>
                <a:lnTo>
                  <a:pt x="8541983" y="551146"/>
                </a:lnTo>
                <a:lnTo>
                  <a:pt x="8541983" y="653210"/>
                </a:lnTo>
                <a:close/>
              </a:path>
            </a:pathLst>
          </a:custGeom>
          <a:ln w="3545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435325"/>
            <a:ext cx="502920" cy="1164590"/>
          </a:xfrm>
          <a:custGeom>
            <a:avLst/>
            <a:gdLst/>
            <a:ahLst/>
            <a:cxnLst/>
            <a:rect l="l" t="t" r="r" b="b"/>
            <a:pathLst>
              <a:path w="502920" h="1164590">
                <a:moveTo>
                  <a:pt x="502470" y="1164321"/>
                </a:moveTo>
                <a:lnTo>
                  <a:pt x="0" y="1164321"/>
                </a:lnTo>
                <a:lnTo>
                  <a:pt x="0" y="0"/>
                </a:lnTo>
                <a:lnTo>
                  <a:pt x="502470" y="0"/>
                </a:lnTo>
                <a:lnTo>
                  <a:pt x="502470" y="1164321"/>
                </a:lnTo>
                <a:close/>
              </a:path>
            </a:pathLst>
          </a:custGeom>
          <a:solidFill>
            <a:srgbClr val="00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345323" y="19809499"/>
            <a:ext cx="31305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solidFill>
                  <a:srgbClr val="FFFFFF"/>
                </a:solidFill>
                <a:latin typeface="HY중고딕"/>
                <a:cs typeface="HY중고딕"/>
              </a:rPr>
              <a:t>ISO9001인증</a:t>
            </a:r>
            <a:endParaRPr sz="350">
              <a:latin typeface="HY중고딕"/>
              <a:cs typeface="HY중고딕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832950" y="19812345"/>
            <a:ext cx="39687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solidFill>
                  <a:srgbClr val="FFFFFF"/>
                </a:solidFill>
                <a:latin typeface="HY중고딕"/>
                <a:cs typeface="HY중고딕"/>
              </a:rPr>
              <a:t>수출유망중소기업</a:t>
            </a:r>
            <a:endParaRPr sz="350">
              <a:latin typeface="HY중고딕"/>
              <a:cs typeface="HY중고딕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848122" y="19681445"/>
            <a:ext cx="120387" cy="8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51">
            <a:extLst>
              <a:ext uri="{FF2B5EF4-FFF2-40B4-BE49-F238E27FC236}">
                <a16:creationId xmlns:a16="http://schemas.microsoft.com/office/drawing/2014/main" id="{117BB6B5-D850-4F2E-BC35-3C1A8036AF99}"/>
              </a:ext>
            </a:extLst>
          </p:cNvPr>
          <p:cNvSpPr txBox="1"/>
          <p:nvPr/>
        </p:nvSpPr>
        <p:spPr>
          <a:xfrm>
            <a:off x="779221" y="16452780"/>
            <a:ext cx="3372104" cy="164038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ko-KR" altLang="en-US" sz="1400" dirty="0">
                <a:latin typeface="+mj-ea"/>
                <a:ea typeface="+mj-ea"/>
                <a:cs typeface="HYHeadLine-Medium"/>
              </a:rPr>
              <a:t>■ </a:t>
            </a:r>
            <a:r>
              <a:rPr lang="en-US" altLang="ko-KR" sz="1400" b="1" dirty="0">
                <a:latin typeface="+mj-ea"/>
                <a:ea typeface="+mj-ea"/>
                <a:cs typeface="HYHeadLine-Medium"/>
              </a:rPr>
              <a:t>Headquarters</a:t>
            </a:r>
            <a:endParaRPr lang="ko-KR" altLang="en-US" sz="1400" b="1" dirty="0">
              <a:latin typeface="+mj-ea"/>
              <a:ea typeface="+mj-ea"/>
              <a:cs typeface="HYHeadLine-Medium"/>
            </a:endParaRP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04144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) 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#1402,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Poonglim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 VIP TEL, 127,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Mapo-daero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Mapo-gu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Seoul, Korea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sz="1400" spc="80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(Tel) +82-2-702-7201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sz="1400" spc="80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(Fax) +82-2-704-7202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sz="1400" spc="-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E-mail </a:t>
            </a:r>
            <a:r>
              <a:rPr sz="140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:</a:t>
            </a:r>
            <a:r>
              <a:rPr sz="1400" spc="-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400" spc="-5" dirty="0">
                <a:solidFill>
                  <a:srgbClr val="808284"/>
                </a:solidFill>
                <a:latin typeface="+mj-ea"/>
                <a:ea typeface="+mj-ea"/>
                <a:cs typeface="Malgun Gothic"/>
                <a:hlinkClick r:id="rId17"/>
              </a:rPr>
              <a:t>sales@seintns.com</a:t>
            </a:r>
            <a:endParaRPr sz="1400" dirty="0">
              <a:latin typeface="+mj-ea"/>
              <a:ea typeface="+mj-ea"/>
              <a:cs typeface="Malgun Gothic"/>
            </a:endParaRPr>
          </a:p>
        </p:txBody>
      </p:sp>
      <p:sp>
        <p:nvSpPr>
          <p:cNvPr id="109" name="object 151">
            <a:extLst>
              <a:ext uri="{FF2B5EF4-FFF2-40B4-BE49-F238E27FC236}">
                <a16:creationId xmlns:a16="http://schemas.microsoft.com/office/drawing/2014/main" id="{FC46247F-A53A-4645-A417-9250FEB80576}"/>
              </a:ext>
            </a:extLst>
          </p:cNvPr>
          <p:cNvSpPr txBox="1"/>
          <p:nvPr/>
        </p:nvSpPr>
        <p:spPr>
          <a:xfrm>
            <a:off x="4900699" y="16452434"/>
            <a:ext cx="3372104" cy="132478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ko-KR" altLang="en-US" sz="1400" dirty="0">
                <a:latin typeface="+mj-ea"/>
                <a:ea typeface="+mj-ea"/>
                <a:cs typeface="HYHeadLine-Medium"/>
              </a:rPr>
              <a:t>■ </a:t>
            </a:r>
            <a:r>
              <a:rPr lang="en-US" altLang="ko-KR" sz="1400" b="1" dirty="0" err="1">
                <a:latin typeface="+mj-ea"/>
                <a:ea typeface="+mj-ea"/>
                <a:cs typeface="HYHeadLine-Medium"/>
              </a:rPr>
              <a:t>Gimpo</a:t>
            </a:r>
            <a:r>
              <a:rPr lang="en-US" altLang="ko-KR" sz="1400" b="1" dirty="0">
                <a:latin typeface="+mj-ea"/>
                <a:ea typeface="+mj-ea"/>
                <a:cs typeface="HYHeadLine-Medium"/>
              </a:rPr>
              <a:t> Factory</a:t>
            </a:r>
            <a:endParaRPr lang="ko-KR" altLang="en-US" sz="1400" b="1" dirty="0">
              <a:latin typeface="+mj-ea"/>
              <a:ea typeface="+mj-ea"/>
              <a:cs typeface="HYHeadLine-Medium"/>
            </a:endParaRP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10048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) Na-dong</a:t>
            </a:r>
            <a:r>
              <a:rPr lang="ko-KR" altLang="en-US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 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127,</a:t>
            </a:r>
            <a:r>
              <a:rPr lang="ko-KR" altLang="en-US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 </a:t>
            </a:r>
            <a:endParaRPr lang="en-US" altLang="ko-KR" sz="1400" spc="-35" dirty="0">
              <a:solidFill>
                <a:srgbClr val="808284"/>
              </a:solidFill>
              <a:latin typeface="+mj-ea"/>
              <a:ea typeface="+mj-ea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117,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Hwanggeum-ro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Yangchon-eup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Gimpo-si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Gyeonggi-do, Korea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80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(Fax) +82-31-999-7202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55524050-68D1-49D2-8686-5C2E4955F85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" y="18284175"/>
            <a:ext cx="1798163" cy="12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1147</Words>
  <Application>Microsoft Office PowerPoint</Application>
  <PresentationFormat>Custom</PresentationFormat>
  <Paragraphs>239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굴림</vt:lpstr>
      <vt:lpstr>HY중고딕</vt:lpstr>
      <vt:lpstr>Malgun Gothic</vt:lpstr>
      <vt:lpstr>Malgun Gothic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VALERIIA KIM</dc:creator>
  <cp:lastModifiedBy>KIM VALERIIA</cp:lastModifiedBy>
  <cp:revision>15</cp:revision>
  <cp:lastPrinted>2023-05-31T06:10:49Z</cp:lastPrinted>
  <dcterms:created xsi:type="dcterms:W3CDTF">2018-07-02T02:02:06Z</dcterms:created>
  <dcterms:modified xsi:type="dcterms:W3CDTF">2023-05-31T06:15:11Z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2009-05-26T00:00:00Z</vt:filetime>
  </property>
  <property fmtid="{D5CDD505-2E9C-101B-9397-08002B2CF9AE}" pid="3" name="Creator">
    <vt:lpwstr>Illustrator</vt:lpwstr>
  </property>
  <property fmtid="{D5CDD505-2E9C-101B-9397-08002B2CF9AE}" pid="4" name="LastSaved">
    <vt:filetime>2018-07-02T00:00:00Z</vt:filetime>
  </property>
</Properties>
</file>